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375" r:id="rId3"/>
    <p:sldId id="489" r:id="rId4"/>
    <p:sldId id="512" r:id="rId5"/>
    <p:sldId id="503" r:id="rId6"/>
    <p:sldId id="502" r:id="rId7"/>
    <p:sldId id="507" r:id="rId8"/>
    <p:sldId id="487" r:id="rId9"/>
    <p:sldId id="538" r:id="rId10"/>
    <p:sldId id="520" r:id="rId11"/>
    <p:sldId id="517" r:id="rId12"/>
    <p:sldId id="522" r:id="rId13"/>
    <p:sldId id="523" r:id="rId14"/>
    <p:sldId id="531" r:id="rId15"/>
    <p:sldId id="521" r:id="rId16"/>
    <p:sldId id="508" r:id="rId17"/>
    <p:sldId id="510" r:id="rId18"/>
    <p:sldId id="528" r:id="rId19"/>
    <p:sldId id="541" r:id="rId20"/>
    <p:sldId id="513" r:id="rId21"/>
    <p:sldId id="543" r:id="rId22"/>
    <p:sldId id="544" r:id="rId23"/>
    <p:sldId id="518" r:id="rId24"/>
    <p:sldId id="519" r:id="rId25"/>
    <p:sldId id="501" r:id="rId26"/>
    <p:sldId id="511" r:id="rId27"/>
    <p:sldId id="490" r:id="rId28"/>
    <p:sldId id="540" r:id="rId29"/>
    <p:sldId id="534" r:id="rId30"/>
    <p:sldId id="530" r:id="rId31"/>
    <p:sldId id="537" r:id="rId32"/>
    <p:sldId id="488" r:id="rId33"/>
    <p:sldId id="533" r:id="rId34"/>
    <p:sldId id="545" r:id="rId35"/>
    <p:sldId id="53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FDDF"/>
    <a:srgbClr val="FFCC00"/>
    <a:srgbClr val="00CC99"/>
    <a:srgbClr val="9900CC"/>
    <a:srgbClr val="CC00FF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1718" autoAdjust="0"/>
  </p:normalViewPr>
  <p:slideViewPr>
    <p:cSldViewPr>
      <p:cViewPr varScale="1">
        <p:scale>
          <a:sx n="70" d="100"/>
          <a:sy n="70" d="100"/>
        </p:scale>
        <p:origin x="-1810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8C274-2C60-41AF-8CD6-E079015C38CB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BB34E-6FB6-4F00-B18D-EBF1622C8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45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0E061-BCA3-4558-B15F-1E28C5242864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EB9E6-833E-4D85-A54E-4DBB71F6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14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11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2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4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85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2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1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85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9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6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39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1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87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9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9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1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00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90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2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96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8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68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5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4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3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8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78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3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0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72E34F-7921-4460-9AEF-4717DD83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6D3684A-A92E-42E2-A7CE-7B3C6AD44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2A6718-F7FE-441D-8E3A-6F81E5D9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11A4C4-BF46-4312-BECB-DE778744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46D8B6-7A8B-426D-8B74-BF7535A8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629B47-14D9-401A-8A31-C88FFC59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D42266A-FDDE-49FF-9772-13F49257E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D6D0539-1D11-4B6E-9B05-4923B834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5A1E1-AE82-4DD7-B4E5-C1DF9A91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9A8C61-FF93-4BEF-9F99-0C9D8B78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F87DB3E-1B0F-4D17-8AE9-E782C3AE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1FFE6FC-C355-4F4C-B0EA-89051733B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52B061C-37DA-4AE7-BDB2-060C12AF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4BEDA7B-7169-40EC-B195-52633EEA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7C6A1A-3B02-450D-A29F-09B23098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5970271"/>
            <a:ext cx="9144000" cy="8877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-9525" y="6054091"/>
            <a:ext cx="2249488" cy="71247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2359026" y="6044566"/>
            <a:ext cx="6784975" cy="71247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8"/>
            <a:ext cx="65151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520">
                <a:solidFill>
                  <a:srgbClr val="FFFFFF"/>
                </a:solidFill>
              </a:defRPr>
            </a:lvl1pPr>
            <a:lvl2pPr marL="411480" indent="0" algn="ctr" eaLnBrk="1" latinLnBrk="0" hangingPunct="1">
              <a:buNone/>
            </a:lvl2pPr>
            <a:lvl3pPr marL="822960" indent="0" algn="ctr" eaLnBrk="1" latinLnBrk="0" hangingPunct="1">
              <a:buNone/>
            </a:lvl3pPr>
            <a:lvl4pPr marL="1234440" indent="0" algn="ctr" eaLnBrk="1" latinLnBrk="0" hangingPunct="1">
              <a:buNone/>
            </a:lvl4pPr>
            <a:lvl5pPr marL="1645920" indent="0" algn="ctr" eaLnBrk="1" latinLnBrk="0" hangingPunct="1">
              <a:buNone/>
            </a:lvl5pPr>
            <a:lvl6pPr marL="2057400" indent="0" algn="ctr" eaLnBrk="1" latinLnBrk="0" hangingPunct="1">
              <a:buNone/>
            </a:lvl6pPr>
            <a:lvl7pPr marL="2468880" indent="0" algn="ctr" eaLnBrk="1" latinLnBrk="0" hangingPunct="1">
              <a:buNone/>
            </a:lvl7pPr>
            <a:lvl8pPr marL="2880360" indent="0" algn="ctr" eaLnBrk="1" latinLnBrk="0" hangingPunct="1">
              <a:buNone/>
            </a:lvl8pPr>
            <a:lvl9pPr marL="3291840" indent="0" algn="ctr" eaLnBrk="1" latinLnBrk="0" hangingPunct="1">
              <a:buNone/>
            </a:lvl9pPr>
            <a:extLst/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3124200"/>
            <a:ext cx="6477000" cy="2717800"/>
          </a:xfrm>
        </p:spPr>
        <p:txBody>
          <a:bodyPr rtlCol="0"/>
          <a:lstStyle>
            <a:lvl1pPr eaLnBrk="1" latinLnBrk="0" hangingPunct="1">
              <a:defRPr kumimoji="0" cap="all" baseline="0"/>
            </a:lvl1pPr>
            <a:extLst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330"/>
            <a:ext cx="2057400" cy="685800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26CBD48-B748-49B4-8514-74A6C9D435BC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220"/>
            <a:ext cx="5867400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D5DD30-E7C6-4494-A0DA-50B8AFA471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260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193800"/>
            <a:ext cx="8153400" cy="497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B869D-4242-4634-8B36-81E5475F6DEA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8369-FD66-4A18-9702-D7AB0D6409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7306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743202"/>
            <a:ext cx="7123113" cy="1673225"/>
          </a:xfrm>
        </p:spPr>
        <p:txBody>
          <a:bodyPr/>
          <a:lstStyle>
            <a:lvl1pPr eaLnBrk="1" latinLnBrk="0" hangingPunct="1">
              <a:buNone/>
              <a:defRPr kumimoji="0" sz="252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62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44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26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26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 eaLnBrk="1" latinLnBrk="0" hangingPunct="1">
              <a:buNone/>
              <a:defRPr kumimoji="0" sz="396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DAB5C-6632-49ED-9982-55C87CD79BEB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040"/>
          </a:xfrm>
        </p:spPr>
        <p:txBody>
          <a:bodyPr>
            <a:noAutofit/>
          </a:bodyPr>
          <a:lstStyle>
            <a:lvl1pPr>
              <a:defRPr sz="2160"/>
            </a:lvl1pPr>
          </a:lstStyle>
          <a:p>
            <a:pPr>
              <a:defRPr/>
            </a:pPr>
            <a:fld id="{E5126BBA-E11A-48FF-9759-E7ED993309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48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295402"/>
            <a:ext cx="3886200" cy="486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295401"/>
            <a:ext cx="3886200" cy="4866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21D04-0C9A-4CC1-9D1B-55EA2719B576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7CE9A-4E4D-442D-AAA3-3639336C7E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61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7481"/>
            <a:ext cx="8153400" cy="629920"/>
          </a:xfrm>
        </p:spPr>
        <p:txBody>
          <a:bodyPr/>
          <a:lstStyle>
            <a:lvl1pPr eaLnBrk="1" latinLnBrk="0" hangingPunct="1">
              <a:defRPr kumimoji="0"/>
            </a:lvl1pPr>
            <a:extLst/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559757"/>
            <a:ext cx="38862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559757"/>
            <a:ext cx="38862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816382"/>
            <a:ext cx="38862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18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816382"/>
            <a:ext cx="38862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18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07A4D-93F8-47B2-9C6D-4CDD3F93908F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926D8-658B-49AE-BB8D-6C2CC315AA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0548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D7B53-1744-47B5-A52F-490619D11797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3B5E5-AAD5-4CC7-A5F9-5075AFCD38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891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294E9-F2F8-4CE6-9BDB-98EE8CD32BEE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93F87EE-3B0B-4CBA-A6BD-2CCA864E78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2278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7480"/>
            <a:ext cx="8153400" cy="1341120"/>
          </a:xfrm>
        </p:spPr>
        <p:txBody>
          <a:bodyPr/>
          <a:lstStyle>
            <a:lvl1pPr algn="l" eaLnBrk="1" latinLnBrk="0" hangingPunct="1">
              <a:buNone/>
              <a:defRPr kumimoji="0" sz="3780" b="0"/>
            </a:lvl1pPr>
            <a:extLst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05000"/>
            <a:ext cx="16002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900"/>
              </a:spcAft>
              <a:buNone/>
              <a:defRPr kumimoji="0" sz="1620"/>
            </a:lvl1pPr>
            <a:lvl2pPr eaLnBrk="1" latinLnBrk="0" hangingPunct="1">
              <a:buNone/>
              <a:defRPr kumimoji="0" sz="1080"/>
            </a:lvl2pPr>
            <a:lvl3pPr eaLnBrk="1" latinLnBrk="0" hangingPunct="1">
              <a:buNone/>
              <a:defRPr kumimoji="0" sz="900"/>
            </a:lvl3pPr>
            <a:lvl4pPr eaLnBrk="1" latinLnBrk="0" hangingPunct="1">
              <a:buNone/>
              <a:defRPr kumimoji="0" sz="810"/>
            </a:lvl4pPr>
            <a:lvl5pPr eaLnBrk="1" latinLnBrk="0" hangingPunct="1">
              <a:buNone/>
              <a:defRPr kumimoji="0" sz="81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905000"/>
            <a:ext cx="64008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E8287-1F4D-4FFC-A12E-D22AFE63EF56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6D027-45E3-4679-972E-8574C56C4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42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D1F21E-4BAB-46D3-AE2E-9852614D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177890-58BE-4DFB-88A3-2A56C3151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F153CB4-9CE8-4DBB-8465-41152D32A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808F55-16B6-4C8E-8970-26F79A68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4897B0-3E9A-43DF-9B80-DEBE580F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92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-9525" y="4572001"/>
            <a:ext cx="9144000" cy="8877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-9524" y="4663441"/>
            <a:ext cx="1463675" cy="71247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544639" y="4653916"/>
            <a:ext cx="7589837" cy="71437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1447801" y="0"/>
            <a:ext cx="100013" cy="68675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9" y="0"/>
            <a:ext cx="7586332" cy="4559808"/>
          </a:xfrm>
          <a:noFill/>
          <a:ln>
            <a:noFill/>
          </a:ln>
        </p:spPr>
        <p:txBody>
          <a:bodyPr>
            <a:normAutofit/>
          </a:bodyPr>
          <a:lstStyle>
            <a:lvl1pPr eaLnBrk="1" latinLnBrk="0" hangingPunct="1">
              <a:buNone/>
              <a:defRPr kumimoji="0" sz="288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530"/>
            </a:lvl1pPr>
            <a:lvl2pPr eaLnBrk="1" latinLnBrk="0" hangingPunct="1">
              <a:buFontTx/>
              <a:buNone/>
              <a:defRPr kumimoji="0" sz="1080"/>
            </a:lvl2pPr>
            <a:lvl3pPr eaLnBrk="1" latinLnBrk="0" hangingPunct="1">
              <a:buFontTx/>
              <a:buNone/>
              <a:defRPr kumimoji="0" sz="900"/>
            </a:lvl3pPr>
            <a:lvl4pPr eaLnBrk="1" latinLnBrk="0" hangingPunct="1">
              <a:buFontTx/>
              <a:buNone/>
              <a:defRPr kumimoji="0" sz="810"/>
            </a:lvl4pPr>
            <a:lvl5pPr eaLnBrk="1" latinLnBrk="0" hangingPunct="1">
              <a:buFontTx/>
              <a:buNone/>
              <a:defRPr kumimoji="0" sz="81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724400"/>
            <a:ext cx="7315200" cy="609600"/>
          </a:xfrm>
        </p:spPr>
        <p:txBody>
          <a:bodyPr anchor="ctr"/>
          <a:lstStyle>
            <a:lvl1pPr algn="l" eaLnBrk="1" latinLnBrk="0" hangingPunct="1">
              <a:buNone/>
              <a:defRPr kumimoji="0" sz="252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D9E71-4C37-4B7A-9D36-8560F1B5A51E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2940"/>
          </a:xfrm>
        </p:spPr>
        <p:txBody>
          <a:bodyPr/>
          <a:lstStyle>
            <a:lvl1pPr>
              <a:defRPr sz="2520"/>
            </a:lvl1pPr>
          </a:lstStyle>
          <a:p>
            <a:pPr>
              <a:defRPr/>
            </a:pPr>
            <a:fld id="{642B72DC-90CE-4217-AC94-77DD333A49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345925-CD23-49CF-9556-6A309130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54DFB4-8ACA-4568-AB59-6CF6376E0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8887C7-AF35-4C77-9079-B9CEED25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41AB8F-D170-4021-8C9E-25ED03B2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8A8538-35A1-4107-8349-51C779C8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5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9DC414-F7E2-488E-82EC-EFE857AE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95797B-EAA3-46EA-90C7-AD3BA3054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50EAFD2-CA81-46B1-AFF4-DE60442BF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58C83FA-78AB-419E-80AA-5C473F18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A74689E-1ADA-4E29-B7D7-9F1A2B45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F9A0D8-41E2-45C3-9584-8FDE34A9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91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99ADD7-D8CE-4E99-89A7-3E41BF98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2FE38B8-3CC9-4459-9B99-AB34246B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721C1CB-4B47-48D2-846D-3471A5A05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3871727-A94C-4AE8-94EE-B9A5D850D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C2C8553-BD9F-4796-82E6-10F73871E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6140C94-DF13-423D-8637-F9AF2B3D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85F9025-5DD3-42F5-9807-2F78E5DE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A42B494-A4A9-4772-B8E8-E0B2CFBB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8C8348-1642-4147-A018-072F46DB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C489346-BC9D-4A72-970A-946640B7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678D0-4110-408D-A4E6-E326C7FC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8B676F9-6B0C-4946-BB33-6A770480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2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12DF308-C043-4060-89DB-D8BCAC3E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853FE85-D57F-4C07-B61A-E7B7F7A4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FD9D7AF-7439-4D80-9E51-8AAC7F30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4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9A53E2-9751-476A-8FEB-8B40B120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54B455-7AC2-4655-A8AD-BE26AD98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5EBD132-ABCC-43D3-91CB-D3DA5BEB6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BD5F8AF-699A-4C8D-BB9E-2D925B34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3F14B39-8123-43CB-9ACF-039D2865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B1AD90A-D582-40AF-9244-A1D0C474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858DCD-4FBF-4084-9D65-67BCFEF7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D2839F4-1EFC-4789-8A71-5B64E31DB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2814D53-BAB3-4725-A35E-31A42815F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DADD83C-28DB-43B6-8BE3-55E46798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59255-CD27-4F55-B822-3746B83B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F52E499-8502-4BF9-9EFC-5456B5A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5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C7E610-6A84-4134-88BE-E0DE05D8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D3DB2E4-7A6E-40D7-B32C-C4DF3C5E1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C00E6B3-C35B-4B63-826A-B3829D479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A01-0A5E-4895-AB90-59F3EC7ACAA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1E5D7FB-0729-4381-A4F8-B388A3A47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62AC63-2850-4B3C-8835-A4C104ADE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5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194436"/>
            <a:ext cx="8153400" cy="493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76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6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DAA22CD-5BBB-408A-93FE-C4534969E733}" type="datetime1">
              <a:rPr lang="en-US" altLang="zh-CN"/>
              <a:pPr>
                <a:defRPr/>
              </a:pPr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6248400"/>
            <a:ext cx="5421313" cy="36576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6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86766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78676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78676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1032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8116"/>
            <a:ext cx="81534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786766"/>
            <a:ext cx="533400" cy="2457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26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F0BBE3C-EB33-4619-B70E-D332CC6872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445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8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5pPr>
      <a:lvl6pPr marL="41148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6pPr>
      <a:lvl7pPr marL="82296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7pPr>
      <a:lvl8pPr marL="123444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8pPr>
      <a:lvl9pPr marL="164592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9pPr>
      <a:extLst/>
    </p:titleStyle>
    <p:bodyStyle>
      <a:lvl1pPr marL="287180" indent="-287180" algn="l" rtl="0" eaLnBrk="0" fontAlgn="base" hangingPunct="0">
        <a:spcBef>
          <a:spcPts val="63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87" indent="-245745" algn="l" rtl="0" eaLnBrk="0" fontAlgn="base" hangingPunct="0">
        <a:spcBef>
          <a:spcPts val="495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05740" algn="l" rtl="0" eaLnBrk="0" fontAlgn="base" hangingPunct="0">
        <a:spcBef>
          <a:spcPts val="45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05740" algn="l" rtl="0" eaLnBrk="0" fontAlgn="base" hangingPunct="0">
        <a:spcBef>
          <a:spcPts val="360"/>
        </a:spcBef>
        <a:spcAft>
          <a:spcPct val="0"/>
        </a:spcAft>
        <a:buClr>
          <a:srgbClr val="EB641B"/>
        </a:buClr>
        <a:buSzPct val="75000"/>
        <a:buFont typeface="Wingdings" panose="05000000000000000000" pitchFamily="2" charset="2"/>
        <a:buChar char="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05740" algn="l" rtl="0" eaLnBrk="0" fontAlgn="base" hangingPunct="0">
        <a:spcBef>
          <a:spcPts val="360"/>
        </a:spcBef>
        <a:spcAft>
          <a:spcPct val="0"/>
        </a:spcAft>
        <a:buClr>
          <a:srgbClr val="39639D"/>
        </a:buClr>
        <a:buSzPct val="65000"/>
        <a:buFont typeface="Wingdings" panose="05000000000000000000" pitchFamily="2" charset="2"/>
        <a:buChar char="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892808" indent="-20574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39696" indent="-20574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86584" indent="-20574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33472" indent="-20574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2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38.png"/><Relationship Id="rId10" Type="http://schemas.openxmlformats.org/officeDocument/2006/relationships/image" Target="../media/image4.png"/><Relationship Id="rId4" Type="http://schemas.openxmlformats.org/officeDocument/2006/relationships/image" Target="../media/image37.jpe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sty-nv/jetson-inference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371601" y="2743202"/>
            <a:ext cx="7696199" cy="3505198"/>
          </a:xfrm>
        </p:spPr>
        <p:txBody>
          <a:bodyPr/>
          <a:lstStyle/>
          <a:p>
            <a:pPr algn="ctr"/>
            <a:r>
              <a:rPr lang="en-US" altLang="zh-CN" dirty="0" smtClean="0"/>
              <a:t>10/2022</a:t>
            </a:r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Baosen</a:t>
            </a:r>
            <a:r>
              <a:rPr lang="en-US" altLang="zh-CN" dirty="0" smtClean="0"/>
              <a:t> Zhang</a:t>
            </a:r>
          </a:p>
          <a:p>
            <a:pPr algn="ctr"/>
            <a:r>
              <a:rPr lang="en-US" altLang="zh-CN" dirty="0" smtClean="0"/>
              <a:t>Advisor: Dr. </a:t>
            </a:r>
            <a:r>
              <a:rPr lang="en-US" altLang="zh-CN" dirty="0" err="1" smtClean="0"/>
              <a:t>Aliaksei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Boika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Department of chemistry</a:t>
            </a:r>
          </a:p>
          <a:p>
            <a:pPr algn="ctr"/>
            <a:r>
              <a:rPr lang="en-US" altLang="zh-CN" dirty="0" smtClean="0"/>
              <a:t>The University of Akron, Akron, OH 44325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 anchor="ctr"/>
          <a:lstStyle/>
          <a:p>
            <a:pPr algn="ctr"/>
            <a:r>
              <a:rPr lang="en-US" altLang="zh-CN" sz="2000" b="1" dirty="0" smtClean="0"/>
              <a:t>Workshop on computer vision </a:t>
            </a:r>
            <a:r>
              <a:rPr lang="en-US" altLang="zh-CN" sz="2000" b="1" dirty="0" smtClean="0"/>
              <a:t>for chemists</a:t>
            </a:r>
            <a:r>
              <a:rPr lang="en-US" altLang="zh-CN" sz="2000" b="1" dirty="0" smtClean="0"/>
              <a:t>: classification and detection of amoebae using optical microscopy images with machine learning</a:t>
            </a:r>
            <a:endParaRPr lang="zh-CN" altLang="en-US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126BBA-E11A-48FF-9759-E7ED993309AA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749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4162425" cy="254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28597" y="4038600"/>
            <a:ext cx="8734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Convolutional layer</a:t>
            </a:r>
            <a:r>
              <a:rPr lang="en-US" altLang="zh-CN" sz="1600" dirty="0" smtClean="0"/>
              <a:t>: the most important building block (array) of a CNN. Neurons in first convolutional layer are connected to pixels in receptive fields in input layer. Concentrate on small low-level features in the first hidden layer, then assemble them into larger higher-level features in the next hidden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Stride</a:t>
            </a:r>
            <a:r>
              <a:rPr lang="en-US" altLang="zh-CN" sz="1600" dirty="0" smtClean="0"/>
              <a:t>: The shift from one receptive field to the next.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Zero </a:t>
            </a:r>
            <a:r>
              <a:rPr lang="en-US" altLang="zh-CN" sz="1600" dirty="0" smtClean="0">
                <a:solidFill>
                  <a:srgbClr val="FF0000"/>
                </a:solidFill>
              </a:rPr>
              <a:t>padding</a:t>
            </a:r>
            <a:r>
              <a:rPr lang="en-US" altLang="zh-CN" sz="1600" dirty="0" smtClean="0"/>
              <a:t>: In order for a layer to have the same height and width as the previous layer, it is common to add zeros around the inputs.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Filter (convolutional kernels)</a:t>
            </a:r>
            <a:r>
              <a:rPr lang="en-US" altLang="zh-CN" sz="1600" dirty="0" smtClean="0"/>
              <a:t>: a neuron’s weights can be represented as a small image the size of the receptive field.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Feature map</a:t>
            </a:r>
            <a:r>
              <a:rPr lang="en-US" altLang="zh-CN" sz="1600" dirty="0" smtClean="0"/>
              <a:t>: highlights the area in an image that activate the filter the most.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1596096"/>
            <a:ext cx="4330767" cy="236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-1621" y="1002268"/>
            <a:ext cx="240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Convolutional layer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83727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47825"/>
            <a:ext cx="8025012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0606" y="51726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goal </a:t>
            </a:r>
            <a:r>
              <a:rPr lang="en-US" altLang="zh-CN" dirty="0" smtClean="0"/>
              <a:t>of pooling layer is </a:t>
            </a:r>
            <a:r>
              <a:rPr lang="en-US" altLang="zh-CN" dirty="0"/>
              <a:t>to </a:t>
            </a:r>
            <a:r>
              <a:rPr lang="en-US" altLang="zh-CN" i="1" dirty="0"/>
              <a:t>subsample </a:t>
            </a:r>
            <a:r>
              <a:rPr lang="en-US" altLang="zh-CN" dirty="0"/>
              <a:t>(i.e., shrink) the input image in order </a:t>
            </a:r>
            <a:r>
              <a:rPr lang="en-US" altLang="zh-CN" dirty="0" smtClean="0"/>
              <a:t>to reduce </a:t>
            </a:r>
            <a:r>
              <a:rPr lang="en-US" altLang="zh-CN" dirty="0"/>
              <a:t>the computational load, the memory usage, and the number of </a:t>
            </a:r>
            <a:r>
              <a:rPr lang="en-US" altLang="zh-CN" dirty="0" smtClean="0"/>
              <a:t>parameters.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0" y="1002268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Pooling layer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3775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xmlns="" id="{F7025E32-12E3-6D47-BD04-C05A2BC3B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1" r="43729"/>
          <a:stretch/>
        </p:blipFill>
        <p:spPr>
          <a:xfrm>
            <a:off x="426271" y="1248797"/>
            <a:ext cx="4609458" cy="34773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https://kevin-kotze.gitlab.io/tsm/ts-18-note/</a:t>
            </a:r>
            <a:endParaRPr lang="zh-CN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228599" y="4737318"/>
            <a:ext cx="8686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L</a:t>
            </a:r>
            <a:r>
              <a:rPr lang="en-US" altLang="zh-CN" sz="1600" dirty="0" smtClean="0">
                <a:solidFill>
                  <a:srgbClr val="FF0000"/>
                </a:solidFill>
              </a:rPr>
              <a:t>oss function</a:t>
            </a:r>
            <a:r>
              <a:rPr lang="en-US" altLang="zh-CN" sz="1600" dirty="0" smtClean="0"/>
              <a:t>: compute loss score that is used as a feedback to adjust the weights. (https</a:t>
            </a:r>
            <a:r>
              <a:rPr lang="en-US" altLang="zh-CN" sz="1600" dirty="0"/>
              <a:t>://keras.io/api/losses</a:t>
            </a:r>
            <a:r>
              <a:rPr lang="en-US" altLang="zh-CN" sz="1600" dirty="0" smtClean="0"/>
              <a:t>/)</a:t>
            </a:r>
            <a:endParaRPr lang="en-US" altLang="zh-CN" sz="1600" dirty="0"/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Optimizer</a:t>
            </a:r>
            <a:r>
              <a:rPr lang="en-US" altLang="zh-CN" sz="1600" dirty="0" smtClean="0"/>
              <a:t>: a </a:t>
            </a:r>
            <a:r>
              <a:rPr lang="en-US" altLang="zh-CN" sz="1600" dirty="0"/>
              <a:t>function that modifies the attributes of the neural network, such as weights and learning rate. Thus, it helps in reducing the overall loss and improve the accuracy. </a:t>
            </a:r>
            <a:r>
              <a:rPr lang="en-US" altLang="zh-CN" sz="1600" dirty="0" smtClean="0"/>
              <a:t>(https</a:t>
            </a:r>
            <a:r>
              <a:rPr lang="en-US" altLang="zh-CN" sz="1600" dirty="0"/>
              <a:t>://keras.io/api/optimizers</a:t>
            </a:r>
            <a:r>
              <a:rPr lang="en-US" altLang="zh-CN" sz="1600" dirty="0" smtClean="0"/>
              <a:t>/)</a:t>
            </a:r>
            <a:endParaRPr lang="en-US" altLang="zh-CN" sz="1600" dirty="0"/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Metric</a:t>
            </a:r>
            <a:r>
              <a:rPr lang="en-US" altLang="zh-CN" sz="1600" dirty="0" smtClean="0"/>
              <a:t>: a </a:t>
            </a:r>
            <a:r>
              <a:rPr lang="en-US" altLang="zh-CN" sz="1600" dirty="0"/>
              <a:t>function that is used to judge the performance of </a:t>
            </a:r>
            <a:r>
              <a:rPr lang="en-US" altLang="zh-CN" sz="1600" dirty="0" smtClean="0"/>
              <a:t>your model</a:t>
            </a:r>
            <a:r>
              <a:rPr lang="en-US" altLang="zh-CN" sz="1600" dirty="0"/>
              <a:t>. </a:t>
            </a:r>
            <a:r>
              <a:rPr lang="en-US" altLang="zh-CN" sz="1600" dirty="0" smtClean="0"/>
              <a:t>(https</a:t>
            </a:r>
            <a:r>
              <a:rPr lang="en-US" altLang="zh-CN" sz="1600" dirty="0"/>
              <a:t>://keras.io/api/metrics</a:t>
            </a:r>
            <a:r>
              <a:rPr lang="en-US" altLang="zh-CN" sz="1600" dirty="0" smtClean="0"/>
              <a:t>/)</a:t>
            </a:r>
            <a:endParaRPr lang="en-US" altLang="zh-CN" sz="1600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-15724" y="1002268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Model compile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18634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06184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42556"/>
            <a:ext cx="1056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https://keras.io/</a:t>
            </a:r>
            <a:endParaRPr lang="zh-CN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509647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Keras</a:t>
            </a:r>
            <a:r>
              <a:rPr lang="en-US" altLang="zh-CN" dirty="0" smtClean="0"/>
              <a:t> </a:t>
            </a:r>
            <a:r>
              <a:rPr lang="en-US" altLang="zh-CN" dirty="0"/>
              <a:t>is a deep learning API written in Python, running on top of the machine learning platform 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. It </a:t>
            </a:r>
            <a:r>
              <a:rPr lang="en-US" altLang="zh-CN" dirty="0"/>
              <a:t>was developed with a focus on enabling fast experimentation.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990600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Keras</a:t>
            </a:r>
            <a:r>
              <a:rPr lang="en-US" altLang="zh-CN" b="1" dirty="0" smtClean="0"/>
              <a:t> </a:t>
            </a:r>
            <a:r>
              <a:rPr lang="en-US" altLang="zh-CN" b="1" dirty="0"/>
              <a:t>Introduction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71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13" y="1676400"/>
            <a:ext cx="7349292" cy="348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0" y="990600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Keras</a:t>
            </a:r>
            <a:r>
              <a:rPr lang="en-US" altLang="zh-CN" b="1" dirty="0" smtClean="0"/>
              <a:t> introduction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  <p:sp>
        <p:nvSpPr>
          <p:cNvPr id="3" name="矩形 2"/>
          <p:cNvSpPr/>
          <p:nvPr/>
        </p:nvSpPr>
        <p:spPr>
          <a:xfrm>
            <a:off x="0" y="6477000"/>
            <a:ext cx="1056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https://keras.io/</a:t>
            </a:r>
            <a:endParaRPr lang="zh-CN" altLang="en-US" sz="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" y="5486400"/>
            <a:ext cx="7397097" cy="62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2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0" y="990600"/>
            <a:ext cx="673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Example regarding Clothes classification</a:t>
            </a:r>
            <a:endParaRPr lang="zh-CN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458200" cy="124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-24974" y="6611779"/>
            <a:ext cx="916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https://teaching.pages.centralesupelec.fr/deeplearning-lectures-build/00-pytorch-fashionMnist.html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13" y="3733800"/>
            <a:ext cx="2312562" cy="23399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10" y="4181723"/>
            <a:ext cx="1758123" cy="988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1955" y="3124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5219" y="33644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Trained model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endCxn id="9" idx="1"/>
          </p:cNvCxnSpPr>
          <p:nvPr/>
        </p:nvCxnSpPr>
        <p:spPr>
          <a:xfrm>
            <a:off x="685800" y="4903792"/>
            <a:ext cx="73081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5800" y="3048000"/>
            <a:ext cx="0" cy="1855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838528" y="4903792"/>
            <a:ext cx="962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9094"/>
            <a:ext cx="3984339" cy="272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228600" y="1524000"/>
            <a:ext cx="8784939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45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0" y="990600"/>
            <a:ext cx="849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</a:t>
            </a:r>
            <a:r>
              <a:rPr lang="en-US" altLang="zh-CN" b="1" dirty="0"/>
              <a:t>Assignment and </a:t>
            </a:r>
            <a:r>
              <a:rPr lang="en-US" altLang="zh-CN" b="1" dirty="0" smtClean="0"/>
              <a:t>solution regarding amoeba classification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-24974" y="6611779"/>
            <a:ext cx="916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https://teaching.pages.centralesupelec.fr/deeplearning-lectures-build/00-pytorch-fashionMnist.html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13" y="3733800"/>
            <a:ext cx="2312562" cy="23399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10" y="4181723"/>
            <a:ext cx="1758123" cy="988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9286" y="2504048"/>
            <a:ext cx="146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5219" y="33644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Trained model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endCxn id="9" idx="1"/>
          </p:cNvCxnSpPr>
          <p:nvPr/>
        </p:nvCxnSpPr>
        <p:spPr>
          <a:xfrm>
            <a:off x="685800" y="4903792"/>
            <a:ext cx="73081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5800" y="3048000"/>
            <a:ext cx="0" cy="1855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067128" y="4903792"/>
            <a:ext cx="962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:\Jupyter\amoeba-detection\dataset-level2\dataset-amoebaClassification\train\amoeba\a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1" y="1883054"/>
            <a:ext cx="1181873" cy="88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Jupyter\amoeba-detection\dataset-level2\dataset-amoebaClassification\train\noAmoeba\314cop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86297"/>
            <a:ext cx="1177549" cy="8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3177" y="14730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Amoeba exist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69219" y="151372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 amoeba exist</a:t>
            </a:r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3048000"/>
            <a:ext cx="3613764" cy="317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2400" y="1524000"/>
            <a:ext cx="4191001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219200" y="2979505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Let’s look at </a:t>
            </a:r>
            <a:r>
              <a:rPr lang="en-US" altLang="zh-CN" sz="2400" dirty="0" err="1" smtClean="0"/>
              <a:t>Colab</a:t>
            </a:r>
            <a:r>
              <a:rPr lang="en-US" altLang="zh-CN" sz="2400" dirty="0" smtClean="0"/>
              <a:t> Notebook in details! </a:t>
            </a:r>
            <a:endParaRPr lang="zh-CN" altLang="en-US" sz="24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4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Amoebae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Machine learning (ML) and computer vision (CV)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Platform: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Jetson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Nano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Prerequisite: Python basics and data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Workshop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schedule</a:t>
            </a:r>
          </a:p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Section 1: Image classification in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Fundamentals of convolutional neural network</a:t>
            </a:r>
          </a:p>
          <a:p>
            <a:pPr lvl="1"/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introduction</a:t>
            </a:r>
          </a:p>
          <a:p>
            <a:pPr lvl="1"/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Notebook: Example, assignment and solution</a:t>
            </a:r>
          </a:p>
          <a:p>
            <a:pPr lvl="1"/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 code details</a:t>
            </a:r>
          </a:p>
          <a:p>
            <a:r>
              <a:rPr lang="en-US" altLang="zh-CN" sz="1200" dirty="0" smtClean="0"/>
              <a:t>Section 2: Object detection in Google </a:t>
            </a:r>
            <a:r>
              <a:rPr lang="en-US" altLang="zh-CN" sz="1200" dirty="0" err="1" smtClean="0"/>
              <a:t>Colab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Fundamentals of object detection</a:t>
            </a:r>
          </a:p>
          <a:p>
            <a:pPr lvl="1"/>
            <a:r>
              <a:rPr lang="en-US" altLang="zh-CN" sz="1200" dirty="0" smtClean="0"/>
              <a:t>Mask R-CNN introduction</a:t>
            </a:r>
          </a:p>
          <a:p>
            <a:pPr lvl="1"/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Notebook: Example, assignment and solution</a:t>
            </a:r>
          </a:p>
          <a:p>
            <a:pPr lvl="1"/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 code details</a:t>
            </a:r>
          </a:p>
          <a:p>
            <a:r>
              <a:rPr lang="en-US" altLang="zh-CN" sz="1200" dirty="0" smtClean="0"/>
              <a:t>Section 3: Object detection in </a:t>
            </a:r>
            <a:r>
              <a:rPr lang="en-US" altLang="zh-CN" sz="1200" dirty="0" err="1" smtClean="0"/>
              <a:t>Jetson</a:t>
            </a:r>
            <a:r>
              <a:rPr lang="en-US" altLang="zh-CN" sz="1200" dirty="0" smtClean="0"/>
              <a:t> Nano</a:t>
            </a:r>
          </a:p>
          <a:p>
            <a:pPr lvl="1"/>
            <a:r>
              <a:rPr lang="en-US" altLang="zh-CN" sz="1200" dirty="0" smtClean="0"/>
              <a:t>Fundamentals of SSD</a:t>
            </a:r>
          </a:p>
          <a:p>
            <a:pPr lvl="1"/>
            <a:r>
              <a:rPr lang="en-US" altLang="zh-CN" sz="1200" dirty="0"/>
              <a:t>Linux command line </a:t>
            </a:r>
            <a:r>
              <a:rPr lang="en-US" altLang="zh-CN" sz="1200" dirty="0" smtClean="0"/>
              <a:t>basics</a:t>
            </a:r>
          </a:p>
          <a:p>
            <a:pPr lvl="1"/>
            <a:r>
              <a:rPr lang="en-US" altLang="zh-CN" sz="1200" dirty="0" smtClean="0"/>
              <a:t>Example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24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158116"/>
            <a:ext cx="8458200" cy="628650"/>
          </a:xfrm>
        </p:spPr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619071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Object detection</a:t>
            </a:r>
            <a:r>
              <a:rPr lang="en-US" altLang="zh-CN" dirty="0" smtClean="0"/>
              <a:t>: aims at locating and classifying existing objects in any one image, and labeling them with rectangular bounding box to show the confidences of existence.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02268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Fundamentals of </a:t>
            </a:r>
            <a:r>
              <a:rPr lang="en-US" altLang="zh-CN" b="1" dirty="0"/>
              <a:t>o</a:t>
            </a:r>
            <a:r>
              <a:rPr lang="en-US" altLang="zh-CN" b="1" dirty="0" smtClean="0"/>
              <a:t>bject detection</a:t>
            </a:r>
            <a:endParaRPr lang="zh-CN" altLang="en-US" b="1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823455"/>
              </p:ext>
            </p:extLst>
          </p:nvPr>
        </p:nvGraphicFramePr>
        <p:xfrm>
          <a:off x="381000" y="3657600"/>
          <a:ext cx="8153400" cy="2583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41109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Frameworks of object detection methods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095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Region proposal based methods: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Regression/classification based methods: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1775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R-CNN (Region-based Convolutional Neural Network)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Fast R-CNN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Faster R-CNN</a:t>
                      </a:r>
                    </a:p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Mask R-CNN (Section</a:t>
                      </a:r>
                      <a:r>
                        <a:rPr lang="en-US" altLang="zh-CN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2)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You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only look once (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YOLO)</a:t>
                      </a:r>
                    </a:p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Single</a:t>
                      </a:r>
                      <a:r>
                        <a:rPr lang="en-US" altLang="zh-CN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shot detector (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SSD) (Section</a:t>
                      </a:r>
                      <a:r>
                        <a:rPr lang="en-US" altLang="zh-CN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3)</a:t>
                      </a:r>
                      <a:endParaRPr lang="zh-CN" altLang="en-US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Zhao, Z.Q., </a:t>
            </a:r>
            <a:r>
              <a:rPr lang="en-US" altLang="zh-CN" sz="800" dirty="0" err="1"/>
              <a:t>Zheng</a:t>
            </a:r>
            <a:r>
              <a:rPr lang="en-US" altLang="zh-CN" sz="800" dirty="0"/>
              <a:t>, P., </a:t>
            </a:r>
            <a:r>
              <a:rPr lang="en-US" altLang="zh-CN" sz="800" dirty="0" err="1"/>
              <a:t>Xu</a:t>
            </a:r>
            <a:r>
              <a:rPr lang="en-US" altLang="zh-CN" sz="800" dirty="0"/>
              <a:t>, S.T. and Wu, X., 2019. Object detection with deep learning: A review. </a:t>
            </a:r>
            <a:r>
              <a:rPr lang="en-US" altLang="zh-CN" sz="800" i="1" dirty="0"/>
              <a:t>IEEE transactions on neural networks and learning systems</a:t>
            </a:r>
            <a:r>
              <a:rPr lang="en-US" altLang="zh-CN" sz="800" dirty="0"/>
              <a:t>, </a:t>
            </a:r>
            <a:r>
              <a:rPr lang="en-US" altLang="zh-CN" sz="800" i="1" dirty="0"/>
              <a:t>30</a:t>
            </a:r>
            <a:r>
              <a:rPr lang="en-US" altLang="zh-CN" sz="800" dirty="0"/>
              <a:t>(11), pp.3212-3232.</a:t>
            </a:r>
            <a:endParaRPr lang="zh-CN" altLang="en-US" sz="8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43" y="1435659"/>
            <a:ext cx="2176620" cy="163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4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/>
              <a:t>Introduction</a:t>
            </a:r>
          </a:p>
          <a:p>
            <a:pPr lvl="1"/>
            <a:r>
              <a:rPr lang="en-US" altLang="zh-CN" sz="1200" dirty="0"/>
              <a:t>Amoebae</a:t>
            </a:r>
          </a:p>
          <a:p>
            <a:pPr lvl="1"/>
            <a:r>
              <a:rPr lang="en-US" altLang="zh-CN" sz="1200" dirty="0"/>
              <a:t>Machine learning (ML) and computer vision (CV)</a:t>
            </a:r>
          </a:p>
          <a:p>
            <a:pPr lvl="1"/>
            <a:r>
              <a:rPr lang="en-US" altLang="zh-CN" sz="1200" dirty="0"/>
              <a:t>Platform: Google </a:t>
            </a:r>
            <a:r>
              <a:rPr lang="en-US" altLang="zh-CN" sz="1200" dirty="0" err="1"/>
              <a:t>Colab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Jetson</a:t>
            </a:r>
            <a:r>
              <a:rPr lang="en-US" altLang="zh-CN" sz="1200" dirty="0"/>
              <a:t> Nano</a:t>
            </a:r>
          </a:p>
          <a:p>
            <a:pPr lvl="1"/>
            <a:r>
              <a:rPr lang="en-US" altLang="zh-CN" sz="1200" dirty="0"/>
              <a:t>Prerequisite: Python basics and data analysis</a:t>
            </a:r>
          </a:p>
          <a:p>
            <a:pPr lvl="1"/>
            <a:r>
              <a:rPr lang="en-US" altLang="zh-CN" sz="1200" dirty="0"/>
              <a:t>Workshop schedule</a:t>
            </a:r>
          </a:p>
          <a:p>
            <a:r>
              <a:rPr lang="en-US" altLang="zh-CN" sz="1200" dirty="0"/>
              <a:t>Section 1: Image classification in Google </a:t>
            </a:r>
            <a:r>
              <a:rPr lang="en-US" altLang="zh-CN" sz="1200" dirty="0" err="1"/>
              <a:t>Colab</a:t>
            </a:r>
            <a:endParaRPr lang="en-US" altLang="zh-CN" sz="1200" dirty="0"/>
          </a:p>
          <a:p>
            <a:pPr lvl="1"/>
            <a:r>
              <a:rPr lang="en-US" altLang="zh-CN" sz="1200" dirty="0"/>
              <a:t>Fundamentals of convolutional neural network</a:t>
            </a:r>
          </a:p>
          <a:p>
            <a:pPr lvl="1"/>
            <a:r>
              <a:rPr lang="en-US" altLang="zh-CN" sz="1200" dirty="0" err="1"/>
              <a:t>Keras</a:t>
            </a:r>
            <a:r>
              <a:rPr lang="en-US" altLang="zh-CN" sz="1200" dirty="0"/>
              <a:t> introduction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Notebook: Example, assignment and solution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 code details</a:t>
            </a:r>
          </a:p>
          <a:p>
            <a:r>
              <a:rPr lang="en-US" altLang="zh-CN" sz="1200" dirty="0"/>
              <a:t>Section 2: Object detection in Google </a:t>
            </a:r>
            <a:r>
              <a:rPr lang="en-US" altLang="zh-CN" sz="1200" dirty="0" err="1"/>
              <a:t>Colab</a:t>
            </a:r>
            <a:endParaRPr lang="en-US" altLang="zh-CN" sz="1200" dirty="0"/>
          </a:p>
          <a:p>
            <a:pPr lvl="1"/>
            <a:r>
              <a:rPr lang="en-US" altLang="zh-CN" sz="1200" dirty="0"/>
              <a:t>Fundamentals of object detection</a:t>
            </a:r>
          </a:p>
          <a:p>
            <a:pPr lvl="1"/>
            <a:r>
              <a:rPr lang="en-US" altLang="zh-CN" sz="1200" dirty="0"/>
              <a:t>Mask R-CNN introduction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Notebook: Example, assignment and solution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 code details</a:t>
            </a:r>
          </a:p>
          <a:p>
            <a:r>
              <a:rPr lang="en-US" altLang="zh-CN" sz="1200" dirty="0"/>
              <a:t>Section 3: Object detection in </a:t>
            </a:r>
            <a:r>
              <a:rPr lang="en-US" altLang="zh-CN" sz="1200" dirty="0" err="1"/>
              <a:t>Jetson</a:t>
            </a:r>
            <a:r>
              <a:rPr lang="en-US" altLang="zh-CN" sz="1200" dirty="0"/>
              <a:t> Nano</a:t>
            </a:r>
          </a:p>
          <a:p>
            <a:pPr lvl="1"/>
            <a:r>
              <a:rPr lang="en-US" altLang="zh-CN" sz="1200" dirty="0"/>
              <a:t>Fundamentals of </a:t>
            </a:r>
            <a:r>
              <a:rPr lang="en-US" altLang="zh-CN" sz="1200" dirty="0" smtClean="0"/>
              <a:t>SSD</a:t>
            </a:r>
          </a:p>
          <a:p>
            <a:pPr lvl="1"/>
            <a:r>
              <a:rPr lang="en-US" altLang="zh-CN" sz="1200" dirty="0"/>
              <a:t>Linux command line basics</a:t>
            </a:r>
          </a:p>
          <a:p>
            <a:pPr lvl="1"/>
            <a:r>
              <a:rPr lang="en-US" altLang="zh-CN" sz="1200" dirty="0" smtClean="0"/>
              <a:t>Example 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6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96" y="4475638"/>
            <a:ext cx="1490304" cy="111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298818" y="40269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P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511720" y="55392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317099" y="55392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754796" y="2314976"/>
                <a:ext cx="4206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𝐼𝑜𝑈</m:t>
                      </m:r>
                      <m:r>
                        <a:rPr lang="en-US" altLang="zh-CN" i="1">
                          <a:latin typeface="Cambria Math"/>
                        </a:rPr>
                        <m:t>=(</m:t>
                      </m:r>
                      <m:r>
                        <a:rPr lang="en-US" altLang="zh-CN" i="1">
                          <a:latin typeface="Cambria Math"/>
                        </a:rPr>
                        <m:t>𝑡𝑟𝑢𝑡h</m:t>
                      </m:r>
                      <m:r>
                        <a:rPr lang="en-US" altLang="zh-CN" i="1">
                          <a:latin typeface="Cambria Math"/>
                        </a:rPr>
                        <m:t>∩</m:t>
                      </m:r>
                      <m:r>
                        <a:rPr lang="en-US" altLang="zh-CN" i="1">
                          <a:latin typeface="Cambria Math"/>
                        </a:rPr>
                        <m:t>𝑝𝑟𝑒𝑑</m:t>
                      </m:r>
                      <m:r>
                        <a:rPr lang="en-US" altLang="zh-CN" i="1">
                          <a:latin typeface="Cambria Math"/>
                        </a:rPr>
                        <m:t>)/(</m:t>
                      </m:r>
                      <m:r>
                        <a:rPr lang="en-US" altLang="zh-CN" i="1">
                          <a:latin typeface="Cambria Math"/>
                        </a:rPr>
                        <m:t>𝑡𝑟𝑢𝑡h</m:t>
                      </m:r>
                      <m:r>
                        <a:rPr lang="en-US" altLang="zh-CN" i="1">
                          <a:latin typeface="Cambria Math"/>
                        </a:rPr>
                        <m:t>∪</m:t>
                      </m:r>
                      <m:r>
                        <a:rPr lang="en-US" altLang="zh-CN" i="1">
                          <a:latin typeface="Cambria Math"/>
                        </a:rPr>
                        <m:t>𝑝𝑟𝑒𝑑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796" y="2314976"/>
                <a:ext cx="420640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4572000" y="1905000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Intersection </a:t>
            </a:r>
            <a:r>
              <a:rPr lang="en-US" altLang="zh-CN" b="1" dirty="0"/>
              <a:t>over Union (</a:t>
            </a:r>
            <a:r>
              <a:rPr lang="en-US" altLang="zh-CN" b="1" dirty="0" err="1"/>
              <a:t>IoU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952740" y="2884057"/>
            <a:ext cx="1578005" cy="1198677"/>
            <a:chOff x="-835643" y="2057400"/>
            <a:chExt cx="2435843" cy="185030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35643" y="2057400"/>
              <a:ext cx="2435843" cy="1850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-149843" y="2413607"/>
              <a:ext cx="457200" cy="6671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-53573" y="2491296"/>
              <a:ext cx="435851" cy="64531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1511720" y="40238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673492" y="2889575"/>
            <a:ext cx="1563476" cy="1187640"/>
            <a:chOff x="1876190" y="1820186"/>
            <a:chExt cx="2435843" cy="1850304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190" y="1820186"/>
              <a:ext cx="2435843" cy="1850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2610104" y="2181908"/>
              <a:ext cx="457200" cy="6671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352800" y="2100028"/>
              <a:ext cx="435851" cy="64531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4" name="组合 1023"/>
          <p:cNvGrpSpPr/>
          <p:nvPr/>
        </p:nvGrpSpPr>
        <p:grpSpPr>
          <a:xfrm>
            <a:off x="952740" y="4443464"/>
            <a:ext cx="1558550" cy="1183899"/>
            <a:chOff x="4648200" y="1890851"/>
            <a:chExt cx="2435843" cy="1850304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890851"/>
              <a:ext cx="2435843" cy="1850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5410200" y="2228481"/>
              <a:ext cx="457200" cy="6671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0" y="1002268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Fundamentals of </a:t>
            </a:r>
            <a:r>
              <a:rPr lang="en-US" altLang="zh-CN" b="1" dirty="0"/>
              <a:t>o</a:t>
            </a:r>
            <a:r>
              <a:rPr lang="en-US" altLang="zh-CN" b="1" dirty="0" smtClean="0"/>
              <a:t>bject detection – model evaluation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41458" y="1447800"/>
            <a:ext cx="624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Confusion </a:t>
            </a:r>
            <a:r>
              <a:rPr lang="en-US" altLang="zh-CN" dirty="0" smtClean="0"/>
              <a:t>matrix and Intersection over Union (</a:t>
            </a:r>
            <a:r>
              <a:rPr lang="en-US" altLang="zh-CN" dirty="0" err="1" smtClean="0"/>
              <a:t>IoU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61992" y="3397100"/>
            <a:ext cx="13843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Positive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104380" y="4993377"/>
            <a:ext cx="1469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Negative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66266" y="2502932"/>
            <a:ext cx="16644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Positive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673492" y="2502932"/>
            <a:ext cx="1688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Negative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70857" y="2133600"/>
            <a:ext cx="3491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Actual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-1250657" y="4216433"/>
            <a:ext cx="30230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Predicted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60418" y="2872264"/>
            <a:ext cx="1750952" cy="15115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617218" y="2872264"/>
            <a:ext cx="1745104" cy="15115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611370" y="4393179"/>
            <a:ext cx="1750952" cy="15115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66266" y="4401099"/>
            <a:ext cx="1750952" cy="15115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0" y="3511946"/>
            <a:ext cx="457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True Positive (</a:t>
            </a:r>
            <a:r>
              <a:rPr lang="en-US" altLang="zh-CN" b="1" dirty="0" smtClean="0">
                <a:solidFill>
                  <a:srgbClr val="FF0000"/>
                </a:solidFill>
              </a:rPr>
              <a:t>TP)</a:t>
            </a:r>
            <a:r>
              <a:rPr lang="en-US" altLang="zh-CN" dirty="0" smtClean="0">
                <a:solidFill>
                  <a:srgbClr val="FF0000"/>
                </a:solidFill>
              </a:rPr>
              <a:t>: </a:t>
            </a:r>
            <a:r>
              <a:rPr lang="en-US" altLang="zh-CN" dirty="0" smtClean="0"/>
              <a:t>The </a:t>
            </a:r>
            <a:r>
              <a:rPr lang="en-US" altLang="zh-CN" dirty="0" err="1"/>
              <a:t>IoU</a:t>
            </a:r>
            <a:r>
              <a:rPr lang="en-US" altLang="zh-CN" dirty="0"/>
              <a:t> value is above the </a:t>
            </a:r>
            <a:r>
              <a:rPr lang="en-US" altLang="zh-CN" dirty="0" smtClean="0"/>
              <a:t>threshold.  </a:t>
            </a:r>
            <a:endParaRPr lang="en-US" altLang="zh-CN" dirty="0"/>
          </a:p>
          <a:p>
            <a:r>
              <a:rPr lang="en-US" altLang="zh-CN" b="1" dirty="0"/>
              <a:t>False Positive (</a:t>
            </a:r>
            <a:r>
              <a:rPr lang="en-US" altLang="zh-CN" b="1" dirty="0" smtClean="0"/>
              <a:t>FP): </a:t>
            </a:r>
            <a:r>
              <a:rPr lang="en-US" altLang="zh-CN" dirty="0" smtClean="0"/>
              <a:t>If </a:t>
            </a:r>
            <a:r>
              <a:rPr lang="en-US" altLang="zh-CN" dirty="0"/>
              <a:t>the model gives a predicted bounding box but the </a:t>
            </a:r>
            <a:r>
              <a:rPr lang="en-US" altLang="zh-CN" dirty="0" err="1"/>
              <a:t>IoU</a:t>
            </a:r>
            <a:r>
              <a:rPr lang="en-US" altLang="zh-CN" dirty="0"/>
              <a:t> value is below the </a:t>
            </a:r>
            <a:r>
              <a:rPr lang="en-US" altLang="zh-CN" dirty="0" smtClean="0"/>
              <a:t>threshold</a:t>
            </a:r>
            <a:r>
              <a:rPr lang="en-US" altLang="zh-CN" dirty="0"/>
              <a:t>.</a:t>
            </a:r>
            <a:r>
              <a:rPr lang="en-US" altLang="zh-CN" dirty="0" smtClean="0"/>
              <a:t> </a:t>
            </a:r>
          </a:p>
          <a:p>
            <a:r>
              <a:rPr lang="en-US" altLang="zh-CN" b="1" dirty="0" smtClean="0"/>
              <a:t>False </a:t>
            </a:r>
            <a:r>
              <a:rPr lang="en-US" altLang="zh-CN" b="1" dirty="0"/>
              <a:t>Negative (FN</a:t>
            </a:r>
            <a:r>
              <a:rPr lang="en-US" altLang="zh-CN" b="1" dirty="0" smtClean="0"/>
              <a:t>):</a:t>
            </a:r>
            <a:r>
              <a:rPr lang="en-US" altLang="zh-CN" dirty="0" smtClean="0"/>
              <a:t> If </a:t>
            </a:r>
            <a:r>
              <a:rPr lang="en-US" altLang="zh-CN" dirty="0"/>
              <a:t>there is truth object but the object is not </a:t>
            </a:r>
            <a:r>
              <a:rPr lang="en-US" altLang="zh-CN" dirty="0" smtClean="0"/>
              <a:t>detected.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True Negative (TN): </a:t>
            </a:r>
            <a:r>
              <a:rPr lang="en-US" altLang="zh-CN" dirty="0"/>
              <a:t>If there is no predicted bounding box and no truth object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4844142" y="27432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IoU</a:t>
            </a:r>
            <a:r>
              <a:rPr lang="en-US" altLang="zh-CN" dirty="0" smtClean="0"/>
              <a:t> is in the range from 0 to 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6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3602" y="2813981"/>
                <a:ext cx="3010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𝑃𝑟𝑒𝑐𝑖𝑠𝑖𝑜𝑛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𝑇𝑃</m:t>
                      </m:r>
                      <m:r>
                        <a:rPr lang="en-US" altLang="zh-CN" i="1">
                          <a:latin typeface="Cambria Math"/>
                        </a:rPr>
                        <m:t>/(</m:t>
                      </m:r>
                      <m:r>
                        <a:rPr lang="en-US" altLang="zh-CN" i="1">
                          <a:latin typeface="Cambria Math"/>
                        </a:rPr>
                        <m:t>𝑇𝑃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latin typeface="Cambria Math"/>
                        </a:rPr>
                        <m:t>𝐹𝑃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02" y="2813981"/>
                <a:ext cx="301076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13602" y="2190988"/>
                <a:ext cx="26933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𝑅𝑒𝑐𝑎𝑙𝑙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𝑇𝑃</m:t>
                      </m:r>
                      <m:r>
                        <a:rPr lang="en-US" altLang="zh-CN" i="1">
                          <a:latin typeface="Cambria Math"/>
                        </a:rPr>
                        <m:t>/(</m:t>
                      </m:r>
                      <m:r>
                        <a:rPr lang="en-US" altLang="zh-CN" i="1">
                          <a:latin typeface="Cambria Math"/>
                        </a:rPr>
                        <m:t>𝑇𝑃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latin typeface="Cambria Math"/>
                        </a:rPr>
                        <m:t>𝐹𝑁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02" y="2190988"/>
                <a:ext cx="2693365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04651" y="4450928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6422" y="158797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Recall and precision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9600" y="5105400"/>
                <a:ext cx="1984839" cy="8712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𝑚𝐴𝑃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105400"/>
                <a:ext cx="1984839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13602" y="3886200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AP is to find the area under the precision-recall curve. 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002268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Fundamentals of </a:t>
            </a:r>
            <a:r>
              <a:rPr lang="en-US" altLang="zh-CN" b="1" dirty="0"/>
              <a:t>o</a:t>
            </a:r>
            <a:r>
              <a:rPr lang="en-US" altLang="zh-CN" b="1" dirty="0" smtClean="0"/>
              <a:t>bject detection – model evaluation</a:t>
            </a:r>
            <a:endParaRPr lang="zh-CN" altLang="en-US" b="1" dirty="0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226422" y="3352800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</a:t>
            </a:r>
            <a:r>
              <a:rPr lang="en-US" altLang="zh-CN" dirty="0" smtClean="0"/>
              <a:t>verage </a:t>
            </a:r>
            <a:r>
              <a:rPr lang="en-US" altLang="zh-CN" dirty="0"/>
              <a:t>precision </a:t>
            </a:r>
            <a:r>
              <a:rPr lang="en-US" altLang="zh-CN" dirty="0" smtClean="0"/>
              <a:t>(AP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59113" y="521786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 is number of classes.</a:t>
            </a:r>
          </a:p>
          <a:p>
            <a:r>
              <a:rPr lang="en-US" altLang="zh-CN" dirty="0" err="1" smtClean="0"/>
              <a:t>mAP</a:t>
            </a:r>
            <a:r>
              <a:rPr lang="en-US" altLang="zh-CN" dirty="0" smtClean="0"/>
              <a:t> is in the range between 0 and 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33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0" y="64770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https://www.shuffleai.blog/blog/Understanding_Mask_R-CNN_Basic_Architecture.html</a:t>
            </a:r>
            <a:endParaRPr lang="zh-CN" altLang="en-US" sz="800" dirty="0"/>
          </a:p>
        </p:txBody>
      </p:sp>
      <p:sp>
        <p:nvSpPr>
          <p:cNvPr id="5" name="矩形 4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He, K., </a:t>
            </a:r>
            <a:r>
              <a:rPr lang="en-US" altLang="zh-CN" sz="800" dirty="0" err="1"/>
              <a:t>Gkioxari</a:t>
            </a:r>
            <a:r>
              <a:rPr lang="en-US" altLang="zh-CN" sz="800" dirty="0"/>
              <a:t>, G., </a:t>
            </a:r>
            <a:r>
              <a:rPr lang="en-US" altLang="zh-CN" sz="800" dirty="0" err="1"/>
              <a:t>Dollár</a:t>
            </a:r>
            <a:r>
              <a:rPr lang="en-US" altLang="zh-CN" sz="800" dirty="0"/>
              <a:t>, P. and </a:t>
            </a:r>
            <a:r>
              <a:rPr lang="en-US" altLang="zh-CN" sz="800" dirty="0" err="1"/>
              <a:t>Girshick</a:t>
            </a:r>
            <a:r>
              <a:rPr lang="en-US" altLang="zh-CN" sz="800" dirty="0"/>
              <a:t>, R., 2017. Mask r-</a:t>
            </a:r>
            <a:r>
              <a:rPr lang="en-US" altLang="zh-CN" sz="800" dirty="0" err="1"/>
              <a:t>cnn</a:t>
            </a:r>
            <a:r>
              <a:rPr lang="en-US" altLang="zh-CN" sz="800" dirty="0"/>
              <a:t>. In </a:t>
            </a:r>
            <a:r>
              <a:rPr lang="en-US" altLang="zh-CN" sz="800" i="1" dirty="0"/>
              <a:t>Proceedings of the IEEE international conference on computer vision</a:t>
            </a:r>
            <a:r>
              <a:rPr lang="en-US" altLang="zh-CN" sz="800" dirty="0"/>
              <a:t> (pp. 2961-2969).</a:t>
            </a:r>
            <a:endParaRPr lang="zh-CN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1986446" y="1318662"/>
            <a:ext cx="12234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Raw image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7906" y="191165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Backbone (CNN)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59816" y="3200400"/>
            <a:ext cx="53091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RPN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140" y="3821668"/>
            <a:ext cx="15696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RoIAlignment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10" y="4831920"/>
            <a:ext cx="210359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Object Detection head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733" y="5922156"/>
            <a:ext cx="7617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Class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3510" y="5922156"/>
            <a:ext cx="53091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92508" y="4831920"/>
            <a:ext cx="217949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Mask generation head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59087" y="5922156"/>
            <a:ext cx="6463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71030" y="251868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Feature map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7" idx="0"/>
          </p:cNvCxnSpPr>
          <p:nvPr/>
        </p:nvCxnSpPr>
        <p:spPr>
          <a:xfrm>
            <a:off x="2598152" y="1687994"/>
            <a:ext cx="1" cy="2236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15" idx="0"/>
          </p:cNvCxnSpPr>
          <p:nvPr/>
        </p:nvCxnSpPr>
        <p:spPr>
          <a:xfrm flipH="1">
            <a:off x="2598152" y="2280985"/>
            <a:ext cx="1" cy="2376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9" idx="0"/>
          </p:cNvCxnSpPr>
          <p:nvPr/>
        </p:nvCxnSpPr>
        <p:spPr>
          <a:xfrm flipH="1">
            <a:off x="1424970" y="2952031"/>
            <a:ext cx="349200" cy="8696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8" idx="0"/>
          </p:cNvCxnSpPr>
          <p:nvPr/>
        </p:nvCxnSpPr>
        <p:spPr>
          <a:xfrm flipH="1">
            <a:off x="3325274" y="2958957"/>
            <a:ext cx="116570" cy="2414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2"/>
          </p:cNvCxnSpPr>
          <p:nvPr/>
        </p:nvCxnSpPr>
        <p:spPr>
          <a:xfrm flipH="1">
            <a:off x="1871030" y="3569732"/>
            <a:ext cx="1454244" cy="2519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10" idx="0"/>
          </p:cNvCxnSpPr>
          <p:nvPr/>
        </p:nvCxnSpPr>
        <p:spPr>
          <a:xfrm>
            <a:off x="1081805" y="4191000"/>
            <a:ext cx="0" cy="640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13" idx="0"/>
          </p:cNvCxnSpPr>
          <p:nvPr/>
        </p:nvCxnSpPr>
        <p:spPr>
          <a:xfrm>
            <a:off x="1871030" y="4191000"/>
            <a:ext cx="1611224" cy="640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11" idx="0"/>
          </p:cNvCxnSpPr>
          <p:nvPr/>
        </p:nvCxnSpPr>
        <p:spPr>
          <a:xfrm>
            <a:off x="540606" y="5478251"/>
            <a:ext cx="1" cy="443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endCxn id="12" idx="0"/>
          </p:cNvCxnSpPr>
          <p:nvPr/>
        </p:nvCxnSpPr>
        <p:spPr>
          <a:xfrm>
            <a:off x="1758967" y="5478251"/>
            <a:ext cx="1" cy="443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3" idx="2"/>
            <a:endCxn id="14" idx="0"/>
          </p:cNvCxnSpPr>
          <p:nvPr/>
        </p:nvCxnSpPr>
        <p:spPr>
          <a:xfrm flipH="1">
            <a:off x="3482253" y="5478251"/>
            <a:ext cx="1" cy="443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1353172" y="1911653"/>
            <a:ext cx="2581997" cy="1040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0" y="100226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Mask R-CNN</a:t>
            </a:r>
            <a:endParaRPr lang="zh-CN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4800600" y="1817188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RPN</a:t>
            </a:r>
            <a:r>
              <a:rPr lang="en-US" altLang="zh-CN" dirty="0"/>
              <a:t> </a:t>
            </a:r>
            <a:r>
              <a:rPr lang="en-US" altLang="zh-CN" dirty="0" smtClean="0"/>
              <a:t>(Region </a:t>
            </a:r>
            <a:r>
              <a:rPr lang="en-US" altLang="zh-CN" dirty="0"/>
              <a:t>proposal </a:t>
            </a:r>
            <a:r>
              <a:rPr lang="en-US" altLang="zh-CN" dirty="0" smtClean="0"/>
              <a:t>network): scan </a:t>
            </a:r>
            <a:r>
              <a:rPr lang="en-US" altLang="zh-CN" dirty="0"/>
              <a:t>the feature map and proposing regions that may have objects in them (Region of Interest or </a:t>
            </a:r>
            <a:r>
              <a:rPr lang="en-US" altLang="zh-CN" dirty="0" err="1"/>
              <a:t>RoI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RoIAlignment</a:t>
            </a:r>
            <a:r>
              <a:rPr lang="en-US" altLang="zh-CN" dirty="0" smtClean="0"/>
              <a:t> (Region </a:t>
            </a:r>
            <a:r>
              <a:rPr lang="en-US" altLang="zh-CN" dirty="0"/>
              <a:t>of Interest </a:t>
            </a:r>
            <a:r>
              <a:rPr lang="en-US" altLang="zh-CN" dirty="0" smtClean="0"/>
              <a:t>alignment): </a:t>
            </a:r>
            <a:r>
              <a:rPr lang="en-US" altLang="zh-CN" dirty="0"/>
              <a:t>extracts </a:t>
            </a:r>
            <a:r>
              <a:rPr lang="en-US" altLang="zh-CN" dirty="0" smtClean="0"/>
              <a:t>feature </a:t>
            </a:r>
            <a:r>
              <a:rPr lang="en-US" altLang="zh-CN" dirty="0"/>
              <a:t>from a feature map based on </a:t>
            </a:r>
            <a:r>
              <a:rPr lang="en-US" altLang="zh-CN" dirty="0" err="1"/>
              <a:t>RoI</a:t>
            </a:r>
            <a:r>
              <a:rPr lang="en-US" altLang="zh-CN" dirty="0"/>
              <a:t> proposed by RPN, and turn them into a fix-sized tensor for further processes</a:t>
            </a:r>
            <a:r>
              <a:rPr lang="en-US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4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990600"/>
            <a:ext cx="626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Example regarding Kangaroo detection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5469" y="1981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2600" y="13883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R-CNN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1984438"/>
            <a:ext cx="2503650" cy="15972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744678"/>
            <a:ext cx="2312562" cy="2339984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5867400" y="2895600"/>
            <a:ext cx="6096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77" y="2192601"/>
            <a:ext cx="1758123" cy="98894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352800" y="1371600"/>
            <a:ext cx="2343042" cy="28610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097754" y="190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pic>
        <p:nvPicPr>
          <p:cNvPr id="2" name="Picture 2" descr="F:\Jupyter\amoeba-detection\dataset-level2\kangarooDataset\testDataset\images\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7" y="2350532"/>
            <a:ext cx="2040333" cy="107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下载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29390"/>
            <a:ext cx="2275536" cy="12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296" y="4477820"/>
            <a:ext cx="484648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直接箭头连接符 21"/>
          <p:cNvCxnSpPr/>
          <p:nvPr/>
        </p:nvCxnSpPr>
        <p:spPr>
          <a:xfrm>
            <a:off x="2590800" y="2895600"/>
            <a:ext cx="6096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545675" y="1905000"/>
            <a:ext cx="2503650" cy="16957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8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990600" y="1535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16703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R-CNN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3350" y="1535668"/>
            <a:ext cx="3113250" cy="32532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肘形连接符 8"/>
          <p:cNvCxnSpPr/>
          <p:nvPr/>
        </p:nvCxnSpPr>
        <p:spPr>
          <a:xfrm>
            <a:off x="3276600" y="2612632"/>
            <a:ext cx="914400" cy="816368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80" y="2026658"/>
            <a:ext cx="2312562" cy="2339984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6661542" y="3276600"/>
            <a:ext cx="653658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8" y="3177496"/>
            <a:ext cx="1398075" cy="1398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2647" y="44196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collect Automation</a:t>
            </a:r>
            <a:endParaRPr lang="zh-CN" alt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05" y="2002403"/>
            <a:ext cx="990600" cy="74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46" y="2555445"/>
            <a:ext cx="1725554" cy="1294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43" y="2609849"/>
            <a:ext cx="990600" cy="74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77" y="2474581"/>
            <a:ext cx="1758123" cy="98894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260800" y="1653580"/>
            <a:ext cx="2343042" cy="28610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3677" y="213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990600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</a:t>
            </a:r>
            <a:r>
              <a:rPr lang="en-US" altLang="zh-CN" b="1" dirty="0"/>
              <a:t>Assignment and Solution </a:t>
            </a:r>
            <a:r>
              <a:rPr lang="en-US" altLang="zh-CN" b="1" dirty="0" smtClean="0"/>
              <a:t>about Amoeba detection</a:t>
            </a:r>
            <a:endParaRPr lang="zh-CN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24" y="4876800"/>
            <a:ext cx="6667376" cy="188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8" y="2001358"/>
            <a:ext cx="1027843" cy="12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54"/>
          <a:stretch/>
        </p:blipFill>
        <p:spPr>
          <a:xfrm>
            <a:off x="1600200" y="2133599"/>
            <a:ext cx="2474769" cy="4114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3343" y="164838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R-CNN inference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16177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990600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</a:t>
            </a:r>
            <a:r>
              <a:rPr lang="en-US" altLang="zh-CN" b="1" dirty="0"/>
              <a:t>Assignment and Solution </a:t>
            </a:r>
            <a:r>
              <a:rPr lang="en-US" altLang="zh-CN" b="1" dirty="0" smtClean="0"/>
              <a:t>about Amoeba detection</a:t>
            </a:r>
            <a:endParaRPr lang="zh-CN" altLang="en-US" b="1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pic>
        <p:nvPicPr>
          <p:cNvPr id="13" name="图片 1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3"/>
          <a:stretch/>
        </p:blipFill>
        <p:spPr>
          <a:xfrm>
            <a:off x="4724400" y="2133599"/>
            <a:ext cx="2450877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219200" y="2980789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Let’s look at </a:t>
            </a:r>
            <a:r>
              <a:rPr lang="en-US" altLang="zh-CN" sz="2400" dirty="0" err="1" smtClean="0"/>
              <a:t>Colab</a:t>
            </a:r>
            <a:r>
              <a:rPr lang="en-US" altLang="zh-CN" sz="2400" dirty="0" smtClean="0"/>
              <a:t> Notebook in details! </a:t>
            </a:r>
            <a:endParaRPr lang="zh-CN" altLang="en-US" sz="24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9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Amoebae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Machine learning (ML) and computer vision (CV)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Platform: Google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Jetson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Nano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Prerequisite: Python basics and data analysis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Workshop schedule</a:t>
            </a:r>
          </a:p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Section 1: Image classification in Google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Fundamentals of convolutional neural network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introduction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Notebook: Example, assignment and solution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Notebook code details</a:t>
            </a:r>
          </a:p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Section 2: Object detection in Google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Fundamentals of object detection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Mask R-CNN introduction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Notebook: Example, assignment and solution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Notebook code details</a:t>
            </a:r>
          </a:p>
          <a:p>
            <a:r>
              <a:rPr lang="en-US" altLang="zh-CN" sz="1200" dirty="0"/>
              <a:t>Section 3: Object detection in </a:t>
            </a:r>
            <a:r>
              <a:rPr lang="en-US" altLang="zh-CN" sz="1200" dirty="0" err="1"/>
              <a:t>Jetson</a:t>
            </a:r>
            <a:r>
              <a:rPr lang="en-US" altLang="zh-CN" sz="1200" dirty="0"/>
              <a:t> Nano</a:t>
            </a:r>
          </a:p>
          <a:p>
            <a:pPr lvl="1"/>
            <a:r>
              <a:rPr lang="en-US" altLang="zh-CN" sz="1200" dirty="0"/>
              <a:t>Fundamentals of </a:t>
            </a:r>
            <a:r>
              <a:rPr lang="en-US" altLang="zh-CN" sz="1200" dirty="0" smtClean="0"/>
              <a:t>SSD</a:t>
            </a:r>
          </a:p>
          <a:p>
            <a:pPr lvl="1"/>
            <a:r>
              <a:rPr lang="en-US" altLang="zh-CN" sz="1200" dirty="0" smtClean="0"/>
              <a:t>Linux command line basics</a:t>
            </a:r>
            <a:endParaRPr lang="en-US" altLang="zh-CN" sz="1200" dirty="0"/>
          </a:p>
          <a:p>
            <a:pPr lvl="1"/>
            <a:r>
              <a:rPr lang="en-US" altLang="zh-CN" sz="1200" dirty="0"/>
              <a:t>Example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4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Fundamentals of SSD</a:t>
            </a:r>
            <a:endParaRPr lang="zh-CN" altLang="en-US" b="1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t="3923" r="2929" b="13258"/>
          <a:stretch/>
        </p:blipFill>
        <p:spPr bwMode="auto">
          <a:xfrm>
            <a:off x="195943" y="1529440"/>
            <a:ext cx="6241530" cy="228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5076" y="6519446"/>
            <a:ext cx="9149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Liu, W., </a:t>
            </a:r>
            <a:r>
              <a:rPr lang="en-US" altLang="zh-CN" sz="800" dirty="0" err="1"/>
              <a:t>Anguelov</a:t>
            </a:r>
            <a:r>
              <a:rPr lang="en-US" altLang="zh-CN" sz="800" dirty="0"/>
              <a:t>, D., </a:t>
            </a:r>
            <a:r>
              <a:rPr lang="en-US" altLang="zh-CN" sz="800" dirty="0" err="1"/>
              <a:t>Erhan</a:t>
            </a:r>
            <a:r>
              <a:rPr lang="en-US" altLang="zh-CN" sz="800" dirty="0"/>
              <a:t>, D., </a:t>
            </a:r>
            <a:r>
              <a:rPr lang="en-US" altLang="zh-CN" sz="800" dirty="0" err="1"/>
              <a:t>Szegedy</a:t>
            </a:r>
            <a:r>
              <a:rPr lang="en-US" altLang="zh-CN" sz="800" dirty="0"/>
              <a:t>, C., Reed, S., Fu, C.Y. and Berg, A.C., 2016, October. </a:t>
            </a:r>
            <a:r>
              <a:rPr lang="en-US" altLang="zh-CN" sz="800" dirty="0" err="1"/>
              <a:t>Ssd</a:t>
            </a:r>
            <a:r>
              <a:rPr lang="en-US" altLang="zh-CN" sz="800" dirty="0"/>
              <a:t>: Single shot </a:t>
            </a:r>
            <a:r>
              <a:rPr lang="en-US" altLang="zh-CN" sz="800" dirty="0" err="1"/>
              <a:t>multibox</a:t>
            </a:r>
            <a:r>
              <a:rPr lang="en-US" altLang="zh-CN" sz="800" dirty="0"/>
              <a:t> detector. In European conference on computer vision (pp. 21-37). Springer, Cham.</a:t>
            </a:r>
            <a:endParaRPr lang="zh-CN" altLang="en-US" sz="800" dirty="0"/>
          </a:p>
        </p:txBody>
      </p:sp>
      <p:sp>
        <p:nvSpPr>
          <p:cNvPr id="7" name="矩形 6"/>
          <p:cNvSpPr/>
          <p:nvPr/>
        </p:nvSpPr>
        <p:spPr>
          <a:xfrm>
            <a:off x="457200" y="3962400"/>
            <a:ext cx="83604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SSD structure: Backbone model (CNN) and </a:t>
            </a:r>
            <a:r>
              <a:rPr lang="en-US" altLang="zh-CN" sz="1600" dirty="0" smtClean="0">
                <a:solidFill>
                  <a:srgbClr val="FF0000"/>
                </a:solidFill>
              </a:rPr>
              <a:t>SSD head</a:t>
            </a:r>
            <a:r>
              <a:rPr lang="en-US" altLang="zh-CN" sz="16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Grid cell </a:t>
            </a:r>
            <a:r>
              <a:rPr lang="en-US" altLang="zh-CN" sz="1600" dirty="0"/>
              <a:t>to predict the </a:t>
            </a:r>
            <a:r>
              <a:rPr lang="en-US" altLang="zh-CN" sz="1600" dirty="0" smtClean="0"/>
              <a:t>class. </a:t>
            </a:r>
            <a:r>
              <a:rPr lang="en-US" altLang="zh-CN" sz="1600" dirty="0" smtClean="0">
                <a:solidFill>
                  <a:srgbClr val="FF0000"/>
                </a:solidFill>
              </a:rPr>
              <a:t>Default </a:t>
            </a:r>
            <a:r>
              <a:rPr lang="en-US" altLang="zh-CN" sz="1600" dirty="0">
                <a:solidFill>
                  <a:srgbClr val="FF0000"/>
                </a:solidFill>
              </a:rPr>
              <a:t>bounding </a:t>
            </a:r>
            <a:r>
              <a:rPr lang="en-US" altLang="zh-CN" sz="1600" dirty="0" smtClean="0">
                <a:solidFill>
                  <a:srgbClr val="FF0000"/>
                </a:solidFill>
              </a:rPr>
              <a:t>box </a:t>
            </a:r>
            <a:r>
              <a:rPr lang="en-US" altLang="zh-CN" sz="1600" dirty="0" smtClean="0"/>
              <a:t>has higher </a:t>
            </a:r>
            <a:r>
              <a:rPr lang="en-US" altLang="zh-CN" sz="1600" dirty="0" err="1" smtClean="0"/>
              <a:t>IoU</a:t>
            </a:r>
            <a:r>
              <a:rPr lang="en-US" altLang="zh-CN" sz="1600" dirty="0" smtClean="0"/>
              <a:t> with ground truth bounding box to detect </a:t>
            </a:r>
            <a:r>
              <a:rPr lang="en-US" altLang="zh-CN" sz="1600" dirty="0"/>
              <a:t>the </a:t>
            </a:r>
            <a:r>
              <a:rPr lang="en-US" altLang="zh-CN" sz="1600" dirty="0" smtClean="0"/>
              <a:t>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Multi-scale feature maps </a:t>
            </a:r>
            <a:r>
              <a:rPr lang="en-US" altLang="zh-CN" sz="1600" dirty="0" smtClean="0"/>
              <a:t>and </a:t>
            </a:r>
            <a:r>
              <a:rPr lang="en-US" altLang="zh-CN" sz="1600" dirty="0" smtClean="0">
                <a:solidFill>
                  <a:srgbClr val="FF0000"/>
                </a:solidFill>
              </a:rPr>
              <a:t>aspect ratio </a:t>
            </a:r>
            <a:r>
              <a:rPr lang="en-US" altLang="zh-CN" sz="1600" dirty="0" smtClean="0"/>
              <a:t>to detect different shapes and size of 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SSD find </a:t>
            </a:r>
            <a:r>
              <a:rPr lang="en-US" altLang="zh-CN" sz="1600" dirty="0"/>
              <a:t>all objects within an image in one </a:t>
            </a:r>
            <a:r>
              <a:rPr lang="en-US" altLang="zh-CN" sz="1600" dirty="0" smtClean="0"/>
              <a:t>pass (hence ‘single-shot’) through </a:t>
            </a:r>
            <a:r>
              <a:rPr lang="en-US" altLang="zh-CN" sz="1600" dirty="0"/>
              <a:t>the </a:t>
            </a:r>
            <a:r>
              <a:rPr lang="en-US" altLang="zh-CN" sz="1600" dirty="0" smtClean="0"/>
              <a:t>additional convolutional layer.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SSD </a:t>
            </a:r>
            <a:r>
              <a:rPr lang="en-US" altLang="zh-CN" sz="1600" dirty="0"/>
              <a:t>is designed for object detection in </a:t>
            </a:r>
            <a:r>
              <a:rPr lang="en-US" altLang="zh-CN" sz="1600" dirty="0" smtClean="0"/>
              <a:t>real-time.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-5077" y="6337756"/>
            <a:ext cx="91490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https://jonathan-hui.medium.com/ssd-object-detection-single-shot-multibox-detector-for-real-time-processing-9bd8deac0e06</a:t>
            </a:r>
            <a:endParaRPr lang="zh-CN" altLang="en-US" sz="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573"/>
          <a:stretch/>
        </p:blipFill>
        <p:spPr bwMode="auto">
          <a:xfrm>
            <a:off x="6745600" y="1641019"/>
            <a:ext cx="2072041" cy="205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615457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</a:t>
            </a:r>
            <a:r>
              <a:rPr lang="en-US" altLang="zh-CN" sz="800" dirty="0" smtClean="0"/>
              <a:t>://developers.arcgis.com/python/guide/how-ssd-works</a:t>
            </a:r>
            <a:r>
              <a:rPr lang="en-US" altLang="zh-CN" sz="800" dirty="0"/>
              <a:t>/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90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85899" y="1381760"/>
            <a:ext cx="6172201" cy="3899053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02268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The Linux command line basics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266700" y="5399782"/>
            <a:ext cx="8610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 Linux command </a:t>
            </a:r>
            <a:r>
              <a:rPr lang="en-US" altLang="zh-CN" sz="1600" dirty="0" smtClean="0"/>
              <a:t>line is </a:t>
            </a:r>
            <a:r>
              <a:rPr lang="en-US" altLang="zh-CN" sz="1600" dirty="0"/>
              <a:t>a text interface to your computer. 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It </a:t>
            </a:r>
            <a:r>
              <a:rPr lang="en-US" altLang="zh-CN" sz="1600" dirty="0"/>
              <a:t>can let us understand more underlying logic of the computer. 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The </a:t>
            </a:r>
            <a:r>
              <a:rPr lang="en-US" altLang="zh-CN" sz="1600" dirty="0"/>
              <a:t>command can finish tasks like changing directories (cd), listing the contents (</a:t>
            </a:r>
            <a:r>
              <a:rPr lang="en-US" altLang="zh-CN" sz="1600" dirty="0" err="1"/>
              <a:t>ls</a:t>
            </a:r>
            <a:r>
              <a:rPr lang="en-US" altLang="zh-CN" sz="1600" dirty="0"/>
              <a:t>), moving files (mv), and so on</a:t>
            </a:r>
            <a:r>
              <a:rPr lang="en-US" altLang="zh-CN" sz="1600" dirty="0" smtClean="0"/>
              <a:t>.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u="sng" dirty="0"/>
              <a:t>https://ubuntu.com/tutorials/command-line-for-beginners#9-conclusion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42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Amoeba</a:t>
            </a:r>
            <a:endParaRPr lang="zh-CN" altLang="en-US" b="1" dirty="0"/>
          </a:p>
        </p:txBody>
      </p:sp>
      <p:pic>
        <p:nvPicPr>
          <p:cNvPr id="6" name="Picture 2" descr="Why the 'brain-eating' amoeba found in freshwater lakes – while rare – is  so deadly | Health and Fitness | journalsta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4255214" cy="239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Introduction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https://theconversation.com/why-the-brain-eating-amoeba-found-in-freshwater-lakes-while-rare-is-so-deadly-121171</a:t>
            </a:r>
            <a:endParaRPr lang="zh-CN" altLang="en-US" sz="800" dirty="0"/>
          </a:p>
        </p:txBody>
      </p:sp>
      <p:sp>
        <p:nvSpPr>
          <p:cNvPr id="3" name="矩形 2"/>
          <p:cNvSpPr/>
          <p:nvPr/>
        </p:nvSpPr>
        <p:spPr>
          <a:xfrm>
            <a:off x="152400" y="15240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Amoebae</a:t>
            </a:r>
            <a:r>
              <a:rPr lang="en-US" altLang="zh-CN" dirty="0" smtClean="0"/>
              <a:t>: single-cell </a:t>
            </a:r>
            <a:r>
              <a:rPr lang="en-US" altLang="zh-CN" dirty="0"/>
              <a:t>organisms that exhibit amoeboid movement, i.e., movement via protrusion of cytoplasm of the cell.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2400" y="2579132"/>
            <a:ext cx="854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Amoeba in this work</a:t>
            </a:r>
            <a:r>
              <a:rPr lang="en-US" altLang="zh-CN" dirty="0" smtClean="0"/>
              <a:t>: harmless </a:t>
            </a:r>
            <a:r>
              <a:rPr lang="en-US" altLang="zh-CN" b="1" dirty="0" smtClean="0"/>
              <a:t>A</a:t>
            </a:r>
            <a:r>
              <a:rPr lang="en-US" altLang="zh-CN" b="1" dirty="0"/>
              <a:t>. </a:t>
            </a:r>
            <a:r>
              <a:rPr lang="en-US" altLang="zh-CN" b="1" dirty="0" err="1" smtClean="0"/>
              <a:t>proteus</a:t>
            </a:r>
            <a:r>
              <a:rPr lang="en-US" altLang="zh-CN" dirty="0" smtClean="0"/>
              <a:t>; harmful </a:t>
            </a:r>
            <a:r>
              <a:rPr lang="en-US" altLang="zh-CN" b="1" dirty="0" smtClean="0"/>
              <a:t>N</a:t>
            </a:r>
            <a:r>
              <a:rPr lang="en-US" altLang="zh-CN" b="1" dirty="0"/>
              <a:t>. </a:t>
            </a:r>
            <a:r>
              <a:rPr lang="en-US" altLang="zh-CN" b="1" dirty="0" err="1" smtClean="0"/>
              <a:t>fowleri</a:t>
            </a:r>
            <a:r>
              <a:rPr lang="en-US" altLang="zh-CN" dirty="0" smtClean="0"/>
              <a:t>. 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3469987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Importance of detecting amoeba: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N. </a:t>
            </a:r>
            <a:r>
              <a:rPr lang="en-US" altLang="zh-CN" dirty="0" err="1"/>
              <a:t>fowleri</a:t>
            </a:r>
            <a:r>
              <a:rPr lang="en-US" altLang="zh-CN" dirty="0"/>
              <a:t>, also called ‘the brain-eating amoeba’, is a global health </a:t>
            </a:r>
            <a:r>
              <a:rPr lang="en-US" altLang="zh-CN" dirty="0" smtClean="0"/>
              <a:t>concern.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The common detection method is </a:t>
            </a:r>
            <a:r>
              <a:rPr lang="en-US" altLang="zh-CN" b="1" dirty="0" smtClean="0"/>
              <a:t>microscopic observation</a:t>
            </a:r>
            <a:r>
              <a:rPr lang="en-US" altLang="zh-CN" dirty="0" smtClean="0"/>
              <a:t>, which is </a:t>
            </a:r>
            <a:r>
              <a:rPr lang="en-US" altLang="zh-CN" dirty="0"/>
              <a:t>a simple but tedious task which requires highly trained </a:t>
            </a:r>
            <a:r>
              <a:rPr lang="en-US" altLang="zh-CN" dirty="0" smtClean="0"/>
              <a:t>personnel.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3537" y="6020191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Machine learning can make the autonomous observation.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endCxn id="10" idx="1"/>
          </p:cNvCxnSpPr>
          <p:nvPr/>
        </p:nvCxnSpPr>
        <p:spPr>
          <a:xfrm>
            <a:off x="1066800" y="5778311"/>
            <a:ext cx="506737" cy="426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8" y="2110218"/>
            <a:ext cx="1027843" cy="1275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4128" y="1686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3350" y="1633960"/>
            <a:ext cx="3113250" cy="35476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491" y="2542800"/>
            <a:ext cx="1743509" cy="13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4648200" y="2895600"/>
            <a:ext cx="1576509" cy="12533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8" y="3482296"/>
            <a:ext cx="1398075" cy="1398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2647" y="475455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collect Automation</a:t>
            </a:r>
            <a:endParaRPr lang="zh-CN" alt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05" y="2110218"/>
            <a:ext cx="990600" cy="74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肘形连接符 21"/>
          <p:cNvCxnSpPr/>
          <p:nvPr/>
        </p:nvCxnSpPr>
        <p:spPr>
          <a:xfrm>
            <a:off x="3300562" y="2647246"/>
            <a:ext cx="955158" cy="883401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606540" y="3238593"/>
            <a:ext cx="8382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43" y="2699796"/>
            <a:ext cx="990600" cy="74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648200" y="2393402"/>
            <a:ext cx="176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SSD-</a:t>
            </a:r>
            <a:r>
              <a:rPr lang="en-US" altLang="zh-CN" dirty="0" err="1" smtClean="0"/>
              <a:t>Mobilenet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255720" y="2393402"/>
            <a:ext cx="2343042" cy="17975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990600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Example: amoeba detection</a:t>
            </a:r>
            <a:endParaRPr lang="zh-CN" altLang="en-US" b="1" dirty="0"/>
          </a:p>
        </p:txBody>
      </p:sp>
      <p:sp>
        <p:nvSpPr>
          <p:cNvPr id="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7561" y="2221468"/>
            <a:ext cx="126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Inference</a:t>
            </a:r>
            <a:endParaRPr lang="zh-CN" altLang="en-US" dirty="0"/>
          </a:p>
        </p:txBody>
      </p:sp>
      <p:pic>
        <p:nvPicPr>
          <p:cNvPr id="1026" name="Picture 2" descr="F:\Jupyter\amoeba-detection\level3_objectDetectionUsingJetsonNano\ImagesInJetsonNanoTutorial\trainin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66" y="4252916"/>
            <a:ext cx="3065855" cy="24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2"/>
          <a:stretch/>
        </p:blipFill>
        <p:spPr>
          <a:xfrm>
            <a:off x="1619673" y="2036280"/>
            <a:ext cx="2521382" cy="4114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9581" y="153671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SSD-</a:t>
            </a:r>
            <a:r>
              <a:rPr lang="en-US" altLang="zh-CN" dirty="0" err="1" smtClean="0"/>
              <a:t>MobileNet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26366" y="1514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riginal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6" r="31944"/>
          <a:stretch/>
        </p:blipFill>
        <p:spPr>
          <a:xfrm>
            <a:off x="4742784" y="2059398"/>
            <a:ext cx="2598669" cy="4114801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90600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Example: amoeba detection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47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654996" y="2971800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Let’s start to explore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Nano! </a:t>
            </a:r>
            <a:endParaRPr lang="zh-CN" altLang="en-US" sz="24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98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Future plan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Section 2 Bonus and Section 3 Bonus</a:t>
            </a:r>
          </a:p>
          <a:p>
            <a:pPr lvl="0"/>
            <a:r>
              <a:rPr lang="en-US" altLang="zh-CN" dirty="0"/>
              <a:t>This great book is to give you the concepts, the intuitions, and the tools (</a:t>
            </a:r>
            <a:r>
              <a:rPr lang="en-US" altLang="zh-CN" dirty="0" err="1"/>
              <a:t>Scikit</a:t>
            </a:r>
            <a:r>
              <a:rPr lang="en-US" altLang="zh-CN" dirty="0"/>
              <a:t>-Learn, </a:t>
            </a:r>
            <a:r>
              <a:rPr lang="en-US" altLang="zh-CN" dirty="0" err="1"/>
              <a:t>TensorFlow</a:t>
            </a:r>
            <a:r>
              <a:rPr lang="en-US" altLang="zh-CN" dirty="0"/>
              <a:t>, </a:t>
            </a:r>
            <a:r>
              <a:rPr lang="en-US" altLang="zh-CN" dirty="0" err="1"/>
              <a:t>Keras</a:t>
            </a:r>
            <a:r>
              <a:rPr lang="en-US" altLang="zh-CN" dirty="0"/>
              <a:t>) you need to actually implement programs capable of learning from data: </a:t>
            </a:r>
            <a:r>
              <a:rPr lang="en-US" altLang="zh-CN" dirty="0" err="1"/>
              <a:t>Géron</a:t>
            </a:r>
            <a:r>
              <a:rPr lang="en-US" altLang="zh-CN" dirty="0"/>
              <a:t>, A., 2019. </a:t>
            </a:r>
            <a:r>
              <a:rPr lang="en-US" altLang="zh-CN" i="1" dirty="0"/>
              <a:t>Hands-on machine learning with </a:t>
            </a:r>
            <a:r>
              <a:rPr lang="en-US" altLang="zh-CN" i="1" dirty="0" err="1"/>
              <a:t>Scikit</a:t>
            </a:r>
            <a:r>
              <a:rPr lang="en-US" altLang="zh-CN" i="1" dirty="0"/>
              <a:t>-Learn, </a:t>
            </a:r>
            <a:r>
              <a:rPr lang="en-US" altLang="zh-CN" i="1" dirty="0" err="1"/>
              <a:t>Keras</a:t>
            </a:r>
            <a:r>
              <a:rPr lang="en-US" altLang="zh-CN" i="1" dirty="0"/>
              <a:t>, and </a:t>
            </a:r>
            <a:r>
              <a:rPr lang="en-US" altLang="zh-CN" i="1" dirty="0" err="1"/>
              <a:t>TensorFlow</a:t>
            </a:r>
            <a:r>
              <a:rPr lang="en-US" altLang="zh-CN" i="1" dirty="0"/>
              <a:t>: Concepts, tools, and techniques to build intelligent systems</a:t>
            </a:r>
            <a:r>
              <a:rPr lang="en-US" altLang="zh-CN" dirty="0"/>
              <a:t>. " O'Reilly Media, Inc.".</a:t>
            </a:r>
            <a:endParaRPr lang="zh-CN" altLang="zh-CN" dirty="0"/>
          </a:p>
          <a:p>
            <a:r>
              <a:rPr lang="en-US" altLang="zh-CN" dirty="0"/>
              <a:t>The course by Prof. Andrew Ng is the premier source of the initiation into the field of machine learning (</a:t>
            </a:r>
            <a:r>
              <a:rPr lang="en-US" altLang="zh-CN" u="sng" dirty="0">
                <a:hlinkClick r:id="rId2"/>
              </a:rPr>
              <a:t>https://www.coursera.org/learn/machine-learning</a:t>
            </a:r>
            <a:r>
              <a:rPr lang="en-US" altLang="zh-CN" dirty="0"/>
              <a:t>). It covers many fundamental knowledge and math regarding machine learning. </a:t>
            </a:r>
            <a:endParaRPr lang="en-US" altLang="zh-CN" dirty="0" smtClean="0"/>
          </a:p>
          <a:p>
            <a:pPr lvl="0"/>
            <a:r>
              <a:rPr lang="en-US" altLang="zh-CN" dirty="0"/>
              <a:t>This is the original source of </a:t>
            </a:r>
            <a:r>
              <a:rPr lang="en-US" altLang="zh-CN" dirty="0" err="1"/>
              <a:t>Jetson</a:t>
            </a:r>
            <a:r>
              <a:rPr lang="en-US" altLang="zh-CN" dirty="0"/>
              <a:t> inference. They provide detailed tutorials of how to use the </a:t>
            </a:r>
            <a:r>
              <a:rPr lang="en-US" altLang="zh-CN" dirty="0" err="1"/>
              <a:t>Jetson</a:t>
            </a:r>
            <a:r>
              <a:rPr lang="en-US" altLang="zh-CN" dirty="0"/>
              <a:t> Nano or other NVIDIA product to train or do inference: </a:t>
            </a:r>
            <a:r>
              <a:rPr lang="en-US" altLang="zh-CN" b="1" dirty="0">
                <a:hlinkClick r:id="rId3"/>
              </a:rPr>
              <a:t>https://github.com/dusty-nv/jetson-inference</a:t>
            </a:r>
            <a:r>
              <a:rPr lang="en-US" altLang="zh-CN" dirty="0"/>
              <a:t>.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0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234751" y="2842230"/>
            <a:ext cx="656686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Thanks</a:t>
            </a:r>
            <a:endParaRPr lang="zh-CN" altLang="en-US" sz="9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13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0" y="113407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Machine learning (ML):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ML is a computer algorithm that it can build a model based on training data, and the trained model can be used to make predictions.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2133600"/>
            <a:ext cx="914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Computer vision (CV):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ML can be used in the field of CV that trains computers to understand the visual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Successful applications: face detection, hand gesture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Can be used in Microscopic world.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14" y="4129038"/>
            <a:ext cx="1036971" cy="12865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6282" y="3748038"/>
            <a:ext cx="13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5958" y="3918796"/>
            <a:ext cx="18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Trained model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18176" y="3733800"/>
            <a:ext cx="1564399" cy="2749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肘形连接符 11"/>
          <p:cNvCxnSpPr/>
          <p:nvPr/>
        </p:nvCxnSpPr>
        <p:spPr>
          <a:xfrm>
            <a:off x="2555996" y="4237108"/>
            <a:ext cx="930316" cy="74542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576" y="4380131"/>
            <a:ext cx="1803342" cy="1824726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85" y="4663325"/>
            <a:ext cx="1376447" cy="93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 flipV="1">
            <a:off x="5694976" y="5103775"/>
            <a:ext cx="483515" cy="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20" y="5576838"/>
            <a:ext cx="1133558" cy="83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76" y="4703126"/>
            <a:ext cx="1595731" cy="118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623837" y="4135728"/>
            <a:ext cx="141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Introduction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0" y="6519446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Hung, J. and Carpenter, A., 2017. Applying faster R-CNN for object detection on malaria images. In </a:t>
            </a:r>
            <a:r>
              <a:rPr lang="en-US" altLang="zh-CN" sz="800" i="1" dirty="0"/>
              <a:t>Proceedings of the IEEE conference on computer vision and pattern recognition workshops</a:t>
            </a:r>
            <a:r>
              <a:rPr lang="en-US" altLang="zh-CN" sz="800" dirty="0"/>
              <a:t> (pp. 56-61).</a:t>
            </a:r>
            <a:endParaRPr lang="zh-CN" altLang="en-US" sz="800" dirty="0"/>
          </a:p>
        </p:txBody>
      </p:sp>
      <p:sp>
        <p:nvSpPr>
          <p:cNvPr id="20" name="矩形 19"/>
          <p:cNvSpPr/>
          <p:nvPr/>
        </p:nvSpPr>
        <p:spPr>
          <a:xfrm>
            <a:off x="3589442" y="3733800"/>
            <a:ext cx="1895417" cy="2749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366721" y="3748391"/>
            <a:ext cx="1895417" cy="2749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Introduction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435921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591" y="990600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Platform: Google </a:t>
            </a:r>
            <a:r>
              <a:rPr lang="en-US" altLang="zh-CN" b="1" dirty="0" err="1" smtClean="0"/>
              <a:t>Colab</a:t>
            </a:r>
            <a:endParaRPr lang="zh-CN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02"/>
          <a:stretch/>
        </p:blipFill>
        <p:spPr bwMode="auto">
          <a:xfrm>
            <a:off x="672101" y="4267200"/>
            <a:ext cx="2354494" cy="2097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3886200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Platform: </a:t>
            </a:r>
            <a:r>
              <a:rPr lang="en-US" altLang="zh-CN" b="1" dirty="0" err="1" smtClean="0"/>
              <a:t>Jetson</a:t>
            </a:r>
            <a:r>
              <a:rPr lang="en-US" altLang="zh-CN" b="1" dirty="0" smtClean="0"/>
              <a:t> Nano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-9418" y="664039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https://developer.nvidia.com/embedded/jetson-nano-developer-kit</a:t>
            </a:r>
            <a:endParaRPr lang="zh-CN" altLang="en-US" sz="800" dirty="0"/>
          </a:p>
        </p:txBody>
      </p:sp>
      <p:sp>
        <p:nvSpPr>
          <p:cNvPr id="8" name="矩形 7"/>
          <p:cNvSpPr/>
          <p:nvPr/>
        </p:nvSpPr>
        <p:spPr>
          <a:xfrm>
            <a:off x="0" y="648549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https://colab.research.google.com/?utm_source=scs-index&amp;hl=en</a:t>
            </a:r>
            <a:endParaRPr lang="zh-CN" altLang="en-US" sz="800" dirty="0"/>
          </a:p>
        </p:txBody>
      </p:sp>
      <p:sp>
        <p:nvSpPr>
          <p:cNvPr id="9" name="矩形 8"/>
          <p:cNvSpPr/>
          <p:nvPr/>
        </p:nvSpPr>
        <p:spPr>
          <a:xfrm>
            <a:off x="4603679" y="1676400"/>
            <a:ext cx="43562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Colab</a:t>
            </a:r>
            <a:r>
              <a:rPr lang="en-US" altLang="zh-CN" dirty="0"/>
              <a:t>, or "</a:t>
            </a:r>
            <a:r>
              <a:rPr lang="en-US" altLang="zh-CN" dirty="0" err="1"/>
              <a:t>Colaboratory</a:t>
            </a:r>
            <a:r>
              <a:rPr lang="en-US" altLang="zh-CN" dirty="0"/>
              <a:t>", allows you to write and execute Python in your browser, </a:t>
            </a:r>
            <a:r>
              <a:rPr lang="en-US" altLang="zh-CN" dirty="0" smtClean="0"/>
              <a:t>with Zero configuration required, Access </a:t>
            </a:r>
            <a:r>
              <a:rPr lang="en-US" altLang="zh-CN" dirty="0"/>
              <a:t>to GPUs free of </a:t>
            </a:r>
            <a:r>
              <a:rPr lang="en-US" altLang="zh-CN" dirty="0" smtClean="0"/>
              <a:t>charge, Easy sharing. 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3581400" y="4577245"/>
            <a:ext cx="5181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NVIDIA</a:t>
            </a:r>
            <a:r>
              <a:rPr lang="en-US" altLang="zh-CN" baseline="30000" dirty="0"/>
              <a:t>®</a:t>
            </a:r>
            <a:r>
              <a:rPr lang="en-US" altLang="zh-CN" dirty="0"/>
              <a:t> </a:t>
            </a:r>
            <a:r>
              <a:rPr lang="en-US" altLang="zh-CN" dirty="0" err="1"/>
              <a:t>Jetson</a:t>
            </a:r>
            <a:r>
              <a:rPr lang="en-US" altLang="zh-CN" dirty="0"/>
              <a:t> Nano</a:t>
            </a:r>
            <a:r>
              <a:rPr lang="en-US" altLang="zh-CN" baseline="30000" dirty="0"/>
              <a:t>™</a:t>
            </a:r>
            <a:r>
              <a:rPr lang="en-US" altLang="zh-CN" dirty="0"/>
              <a:t> Developer Kit is a small, powerful computer that lets you run </a:t>
            </a:r>
            <a:r>
              <a:rPr lang="en-US" altLang="zh-CN" dirty="0" smtClean="0"/>
              <a:t>neural networks for </a:t>
            </a:r>
            <a:r>
              <a:rPr lang="en-US" altLang="zh-CN" dirty="0"/>
              <a:t>applications like image classification, object detection, segmentation,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6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Introduction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/>
          <a:stretch/>
        </p:blipFill>
        <p:spPr bwMode="auto">
          <a:xfrm>
            <a:off x="76200" y="1371600"/>
            <a:ext cx="4176408" cy="169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8" y="3157954"/>
            <a:ext cx="4027852" cy="3319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378996" y="250011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L</a:t>
            </a:r>
            <a:r>
              <a:rPr lang="en-US" altLang="zh-CN" sz="1600" dirty="0" smtClean="0"/>
              <a:t>earning resources: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The Chemical education paper in the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McKinney</a:t>
            </a:r>
            <a:r>
              <a:rPr lang="en-US" altLang="zh-CN" sz="1600" dirty="0"/>
              <a:t>, W., 2012. </a:t>
            </a:r>
            <a:r>
              <a:rPr lang="en-US" altLang="zh-CN" sz="1600" i="1" dirty="0"/>
              <a:t>Python for data analysis: Data wrangling with Pandas, </a:t>
            </a:r>
            <a:r>
              <a:rPr lang="en-US" altLang="zh-CN" sz="1600" i="1" dirty="0" err="1"/>
              <a:t>NumPy</a:t>
            </a:r>
            <a:r>
              <a:rPr lang="en-US" altLang="zh-CN" sz="1600" i="1" dirty="0"/>
              <a:t>, and </a:t>
            </a:r>
            <a:r>
              <a:rPr lang="en-US" altLang="zh-CN" sz="1600" i="1" dirty="0" err="1"/>
              <a:t>IPython</a:t>
            </a:r>
            <a:r>
              <a:rPr lang="en-US" altLang="zh-CN" sz="1600" dirty="0"/>
              <a:t>. " O'Reilly Media, Inc</a:t>
            </a:r>
            <a:r>
              <a:rPr lang="en-US" altLang="zh-CN" sz="1600" dirty="0" smtClean="0"/>
              <a:t>.".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More learning resources and their introductions are listed in our supporting information. 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4862" y="6519446"/>
            <a:ext cx="91391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/>
              <a:t>Lafuente</a:t>
            </a:r>
            <a:r>
              <a:rPr lang="en-US" altLang="zh-CN" sz="800" dirty="0"/>
              <a:t>, D., Cohen, B., </a:t>
            </a:r>
            <a:r>
              <a:rPr lang="en-US" altLang="zh-CN" sz="800" dirty="0" err="1"/>
              <a:t>Fiorini</a:t>
            </a:r>
            <a:r>
              <a:rPr lang="en-US" altLang="zh-CN" sz="800" dirty="0"/>
              <a:t>, G., </a:t>
            </a:r>
            <a:r>
              <a:rPr lang="en-US" altLang="zh-CN" sz="800" dirty="0" err="1"/>
              <a:t>García</a:t>
            </a:r>
            <a:r>
              <a:rPr lang="en-US" altLang="zh-CN" sz="800" dirty="0"/>
              <a:t>, A.A., </a:t>
            </a:r>
            <a:r>
              <a:rPr lang="en-US" altLang="zh-CN" sz="800" dirty="0" err="1"/>
              <a:t>Bringas</a:t>
            </a:r>
            <a:r>
              <a:rPr lang="en-US" altLang="zh-CN" sz="800" dirty="0"/>
              <a:t>, M., </a:t>
            </a:r>
            <a:r>
              <a:rPr lang="en-US" altLang="zh-CN" sz="800" dirty="0" err="1"/>
              <a:t>Morzan</a:t>
            </a:r>
            <a:r>
              <a:rPr lang="en-US" altLang="zh-CN" sz="800" dirty="0"/>
              <a:t>, E. and </a:t>
            </a:r>
            <a:r>
              <a:rPr lang="en-US" altLang="zh-CN" sz="800" dirty="0" err="1"/>
              <a:t>Onna</a:t>
            </a:r>
            <a:r>
              <a:rPr lang="en-US" altLang="zh-CN" sz="800" dirty="0"/>
              <a:t>, D., 2021. A Gentle Introduction to Machine Learning for Chemists: An Undergraduate Workshop Using Python Notebooks for Visualization, Data Processing, Analysis, and Modeling. </a:t>
            </a:r>
            <a:r>
              <a:rPr lang="en-US" altLang="zh-CN" sz="800" i="1" dirty="0"/>
              <a:t>Journal of Chemical Education</a:t>
            </a:r>
            <a:r>
              <a:rPr lang="en-US" altLang="zh-CN" sz="800" dirty="0"/>
              <a:t>, </a:t>
            </a:r>
            <a:r>
              <a:rPr lang="en-US" altLang="zh-CN" sz="800" i="1" dirty="0"/>
              <a:t>98</a:t>
            </a:r>
            <a:r>
              <a:rPr lang="en-US" altLang="zh-CN" sz="800" dirty="0"/>
              <a:t>(9), pp.2892-2898.</a:t>
            </a:r>
            <a:endParaRPr lang="zh-CN" alt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14591" y="990600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Prerequisite: Python Basics and data analysis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870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0" y="990600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Workshop schedule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46314" y="1676400"/>
            <a:ext cx="8305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Introduction</a:t>
            </a:r>
            <a:endParaRPr lang="en-US" altLang="zh-CN" dirty="0"/>
          </a:p>
          <a:p>
            <a:r>
              <a:rPr lang="en-US" altLang="zh-CN" dirty="0" smtClean="0"/>
              <a:t>Section </a:t>
            </a:r>
            <a:r>
              <a:rPr lang="en-US" altLang="zh-CN" dirty="0"/>
              <a:t>1: Image classification in Google </a:t>
            </a:r>
            <a:r>
              <a:rPr lang="en-US" altLang="zh-CN" dirty="0" err="1" smtClean="0"/>
              <a:t>Colab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Fundamentals (</a:t>
            </a:r>
            <a:r>
              <a:rPr lang="en-US" altLang="zh-CN" dirty="0" err="1" smtClean="0"/>
              <a:t>ppt</a:t>
            </a:r>
            <a:r>
              <a:rPr lang="en-US" altLang="zh-CN" dirty="0" smtClean="0"/>
              <a:t> presentation)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Clothes classification (Example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Amoeba classification (Assignment </a:t>
            </a:r>
            <a:r>
              <a:rPr lang="en-US" altLang="zh-CN" dirty="0"/>
              <a:t>and solution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Section </a:t>
            </a:r>
            <a:r>
              <a:rPr lang="en-US" altLang="zh-CN" dirty="0"/>
              <a:t>2: Object detection in Google </a:t>
            </a:r>
            <a:r>
              <a:rPr lang="en-US" altLang="zh-CN" dirty="0" err="1" smtClean="0"/>
              <a:t>Colab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Fundamentals (</a:t>
            </a:r>
            <a:r>
              <a:rPr lang="en-US" altLang="zh-CN" dirty="0" err="1" smtClean="0"/>
              <a:t>ppt</a:t>
            </a:r>
            <a:r>
              <a:rPr lang="en-US" altLang="zh-CN" dirty="0" smtClean="0"/>
              <a:t> presentation)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Kangaroo detection (Example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Amoeba detection(Assignment </a:t>
            </a:r>
            <a:r>
              <a:rPr lang="en-US" altLang="zh-CN" dirty="0"/>
              <a:t>and solution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Section </a:t>
            </a:r>
            <a:r>
              <a:rPr lang="en-US" altLang="zh-CN" dirty="0"/>
              <a:t>3: Object detection in </a:t>
            </a:r>
            <a:r>
              <a:rPr lang="en-US" altLang="zh-CN" dirty="0" err="1"/>
              <a:t>Jetson</a:t>
            </a:r>
            <a:r>
              <a:rPr lang="en-US" altLang="zh-CN" dirty="0"/>
              <a:t> </a:t>
            </a:r>
            <a:r>
              <a:rPr lang="en-US" altLang="zh-CN" dirty="0" smtClean="0"/>
              <a:t>Nano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Fundamentals (</a:t>
            </a:r>
            <a:r>
              <a:rPr lang="en-US" altLang="zh-CN" dirty="0" err="1"/>
              <a:t>ppt</a:t>
            </a:r>
            <a:r>
              <a:rPr lang="en-US" altLang="zh-CN" dirty="0"/>
              <a:t> presentation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Amoeba detection (Example</a:t>
            </a:r>
            <a:r>
              <a:rPr lang="en-US" altLang="zh-CN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 smtClean="0"/>
              <a:t>Goodbye and Future plan</a:t>
            </a:r>
          </a:p>
          <a:p>
            <a:r>
              <a:rPr lang="en-US" altLang="zh-CN" dirty="0" smtClean="0"/>
              <a:t>Workshop Survey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85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Amoebae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Machine learning (ML) and computer vision (CV)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Platform: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Jetson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Nano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Prerequisite: Python basics and data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Workshop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schedule</a:t>
            </a:r>
          </a:p>
          <a:p>
            <a:r>
              <a:rPr lang="en-US" altLang="zh-CN" sz="1200" dirty="0" smtClean="0"/>
              <a:t>Section 1: Image classification in Google </a:t>
            </a:r>
            <a:r>
              <a:rPr lang="en-US" altLang="zh-CN" sz="1200" dirty="0" err="1" smtClean="0"/>
              <a:t>Colab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Fundamentals of convolutional neural network</a:t>
            </a:r>
          </a:p>
          <a:p>
            <a:pPr lvl="1"/>
            <a:r>
              <a:rPr lang="en-US" altLang="zh-CN" sz="1200" dirty="0" err="1" smtClean="0"/>
              <a:t>Keras</a:t>
            </a:r>
            <a:r>
              <a:rPr lang="en-US" altLang="zh-CN" sz="1200" dirty="0" smtClean="0"/>
              <a:t> introduction</a:t>
            </a:r>
          </a:p>
          <a:p>
            <a:pPr lvl="1"/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Notebook: Example, assignment and solution</a:t>
            </a:r>
          </a:p>
          <a:p>
            <a:pPr lvl="1"/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 code details</a:t>
            </a:r>
          </a:p>
          <a:p>
            <a:r>
              <a:rPr lang="en-US" altLang="zh-CN" sz="1200" dirty="0"/>
              <a:t>Section 2: Object detection in Google </a:t>
            </a:r>
            <a:r>
              <a:rPr lang="en-US" altLang="zh-CN" sz="1200" dirty="0" err="1"/>
              <a:t>Colab</a:t>
            </a:r>
            <a:endParaRPr lang="en-US" altLang="zh-CN" sz="1200" dirty="0"/>
          </a:p>
          <a:p>
            <a:pPr lvl="1"/>
            <a:r>
              <a:rPr lang="en-US" altLang="zh-CN" sz="1200" dirty="0"/>
              <a:t>Fundamentals of object detection</a:t>
            </a:r>
          </a:p>
          <a:p>
            <a:pPr lvl="1"/>
            <a:r>
              <a:rPr lang="en-US" altLang="zh-CN" sz="1200" dirty="0"/>
              <a:t>Mask R-CNN introduction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Notebook: Example, assignment and solution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 code details</a:t>
            </a:r>
          </a:p>
          <a:p>
            <a:r>
              <a:rPr lang="en-US" altLang="zh-CN" sz="1200" dirty="0"/>
              <a:t>Section 3: Object detection in </a:t>
            </a:r>
            <a:r>
              <a:rPr lang="en-US" altLang="zh-CN" sz="1200" dirty="0" err="1"/>
              <a:t>Jetson</a:t>
            </a:r>
            <a:r>
              <a:rPr lang="en-US" altLang="zh-CN" sz="1200" dirty="0"/>
              <a:t> Nano</a:t>
            </a:r>
          </a:p>
          <a:p>
            <a:pPr lvl="1"/>
            <a:r>
              <a:rPr lang="en-US" altLang="zh-CN" sz="1200" dirty="0" smtClean="0"/>
              <a:t>Fundamentals of SSD</a:t>
            </a:r>
            <a:endParaRPr lang="en-US" altLang="zh-CN" sz="1200" dirty="0"/>
          </a:p>
          <a:p>
            <a:pPr lvl="1"/>
            <a:r>
              <a:rPr lang="en-US" altLang="zh-CN" sz="1200" dirty="0"/>
              <a:t>Linux command line basics</a:t>
            </a:r>
          </a:p>
          <a:p>
            <a:pPr lvl="1"/>
            <a:r>
              <a:rPr lang="en-US" altLang="zh-CN" sz="1200" dirty="0" smtClean="0"/>
              <a:t>Example 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4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40" y="1524000"/>
            <a:ext cx="7905662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-1621" y="1002268"/>
            <a:ext cx="4163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Convolutional </a:t>
            </a:r>
            <a:r>
              <a:rPr lang="en-US" altLang="zh-CN" b="1" dirty="0" smtClean="0"/>
              <a:t>neural network (CNN)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304800" y="4293275"/>
            <a:ext cx="861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Visual cortex</a:t>
            </a:r>
            <a:r>
              <a:rPr lang="en-US" altLang="zh-CN" dirty="0" smtClean="0"/>
              <a:t>: many </a:t>
            </a:r>
            <a:r>
              <a:rPr lang="en-US" altLang="zh-CN" dirty="0"/>
              <a:t>neurons </a:t>
            </a:r>
            <a:r>
              <a:rPr lang="en-US" altLang="zh-CN" dirty="0" smtClean="0"/>
              <a:t>in the </a:t>
            </a:r>
            <a:r>
              <a:rPr lang="en-US" altLang="zh-CN" dirty="0"/>
              <a:t>visual cortex have a small local receptive field, meaning they react only to </a:t>
            </a:r>
            <a:r>
              <a:rPr lang="en-US" altLang="zh-CN" dirty="0" smtClean="0"/>
              <a:t>visual stimuli </a:t>
            </a:r>
            <a:r>
              <a:rPr lang="en-US" altLang="zh-CN" dirty="0"/>
              <a:t>located in a limited region of the visual </a:t>
            </a:r>
            <a:r>
              <a:rPr lang="en-US" altLang="zh-CN" dirty="0" smtClean="0"/>
              <a:t>field.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First CNN architecture</a:t>
            </a:r>
            <a:r>
              <a:rPr lang="en-US" altLang="zh-CN" dirty="0" smtClean="0"/>
              <a:t>: An important </a:t>
            </a:r>
            <a:r>
              <a:rPr lang="en-US" altLang="zh-CN" dirty="0"/>
              <a:t>milestone was a 1998 </a:t>
            </a:r>
            <a:r>
              <a:rPr lang="en-US" altLang="zh-CN" dirty="0" smtClean="0"/>
              <a:t>paper </a:t>
            </a:r>
            <a:r>
              <a:rPr lang="en-US" altLang="zh-CN" dirty="0"/>
              <a:t>by </a:t>
            </a:r>
            <a:r>
              <a:rPr lang="en-US" altLang="zh-CN" dirty="0" err="1"/>
              <a:t>Yann</a:t>
            </a:r>
            <a:r>
              <a:rPr lang="en-US" altLang="zh-CN" dirty="0"/>
              <a:t> </a:t>
            </a:r>
            <a:r>
              <a:rPr lang="en-US" altLang="zh-CN" dirty="0" err="1"/>
              <a:t>LeCun</a:t>
            </a:r>
            <a:r>
              <a:rPr lang="en-US" altLang="zh-CN" dirty="0"/>
              <a:t>, </a:t>
            </a:r>
            <a:r>
              <a:rPr lang="en-US" altLang="zh-CN" dirty="0" smtClean="0"/>
              <a:t>etc., which </a:t>
            </a:r>
            <a:r>
              <a:rPr lang="en-US" altLang="zh-CN" dirty="0"/>
              <a:t>introduced </a:t>
            </a:r>
            <a:r>
              <a:rPr lang="en-US" altLang="zh-CN" dirty="0" smtClean="0"/>
              <a:t>the famous </a:t>
            </a:r>
            <a:r>
              <a:rPr lang="en-US" altLang="zh-CN" dirty="0"/>
              <a:t>LeNet-5 architecture, widely </a:t>
            </a:r>
            <a:r>
              <a:rPr lang="en-US" altLang="zh-CN" dirty="0" smtClean="0"/>
              <a:t>used to </a:t>
            </a:r>
            <a:r>
              <a:rPr lang="en-US" altLang="zh-CN" dirty="0"/>
              <a:t>recognize handwritten check numbers</a:t>
            </a:r>
            <a:r>
              <a:rPr lang="en-US" altLang="zh-CN" dirty="0" smtClean="0"/>
              <a:t>.</a:t>
            </a:r>
            <a:r>
              <a:rPr lang="en-US" altLang="zh-CN" dirty="0"/>
              <a:t> </a:t>
            </a:r>
            <a:r>
              <a:rPr lang="en-US" altLang="zh-CN" dirty="0" smtClean="0"/>
              <a:t>It introduces </a:t>
            </a:r>
            <a:r>
              <a:rPr lang="en-US" altLang="zh-CN" dirty="0"/>
              <a:t>two new building blocks: </a:t>
            </a:r>
            <a:r>
              <a:rPr lang="en-US" altLang="zh-CN" i="1" dirty="0"/>
              <a:t>convolutional layers </a:t>
            </a:r>
            <a:r>
              <a:rPr lang="en-US" altLang="zh-CN" dirty="0"/>
              <a:t>and </a:t>
            </a:r>
            <a:r>
              <a:rPr lang="en-US" altLang="zh-CN" i="1" dirty="0" smtClean="0"/>
              <a:t>pooling layers</a:t>
            </a:r>
            <a:r>
              <a:rPr lang="en-US" altLang="zh-CN" dirty="0" smtClean="0"/>
              <a:t>.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5867400" y="15368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Local receptive fields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endCxn id="3" idx="2"/>
          </p:cNvCxnSpPr>
          <p:nvPr/>
        </p:nvCxnSpPr>
        <p:spPr>
          <a:xfrm flipV="1">
            <a:off x="7086600" y="1906175"/>
            <a:ext cx="142712" cy="11418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descree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35758</TotalTime>
  <Words>2383</Words>
  <Application>Microsoft Office PowerPoint</Application>
  <PresentationFormat>全屏显示(4:3)</PresentationFormat>
  <Paragraphs>365</Paragraphs>
  <Slides>34</Slides>
  <Notes>30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36" baseType="lpstr">
      <vt:lpstr>Office Theme</vt:lpstr>
      <vt:lpstr>widescreen</vt:lpstr>
      <vt:lpstr>Workshop on computer vision for chemists: classification and detection of amoebae using optical microscopy images with machine learning</vt:lpstr>
      <vt:lpstr>Outline</vt:lpstr>
      <vt:lpstr>Introduction</vt:lpstr>
      <vt:lpstr>Introduction</vt:lpstr>
      <vt:lpstr>Introduction</vt:lpstr>
      <vt:lpstr>Introduction</vt:lpstr>
      <vt:lpstr>Introduction</vt:lpstr>
      <vt:lpstr>Outline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Outline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Outline</vt:lpstr>
      <vt:lpstr>Section 3: Object detection in Jetson Nano</vt:lpstr>
      <vt:lpstr>Section 3: Object detection in Jetson Nano</vt:lpstr>
      <vt:lpstr>Section 3: Object detection in Jetson Nano</vt:lpstr>
      <vt:lpstr>Section 3: Object detection in Jetson Nano</vt:lpstr>
      <vt:lpstr>Section 3: Object detection in Jetson Nano</vt:lpstr>
      <vt:lpstr>Future plan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Fc COO</dc:title>
  <dc:creator>Zhiling Zhao</dc:creator>
  <cp:lastModifiedBy>xb21cn</cp:lastModifiedBy>
  <cp:revision>1765</cp:revision>
  <dcterms:created xsi:type="dcterms:W3CDTF">2018-05-18T18:44:12Z</dcterms:created>
  <dcterms:modified xsi:type="dcterms:W3CDTF">2022-10-27T01:45:14Z</dcterms:modified>
</cp:coreProperties>
</file>